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92.JPG" ContentType="image/jpeg"/>
  <Override PartName="/ppt/media/image9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sldIdLst>
    <p:sldId id="375" r:id="rId2"/>
    <p:sldId id="416" r:id="rId3"/>
    <p:sldId id="419" r:id="rId4"/>
    <p:sldId id="422" r:id="rId5"/>
    <p:sldId id="420" r:id="rId6"/>
    <p:sldId id="423" r:id="rId7"/>
    <p:sldId id="424" r:id="rId8"/>
    <p:sldId id="426" r:id="rId9"/>
    <p:sldId id="433" r:id="rId10"/>
    <p:sldId id="427" r:id="rId11"/>
    <p:sldId id="429" r:id="rId12"/>
    <p:sldId id="428" r:id="rId13"/>
    <p:sldId id="432" r:id="rId14"/>
    <p:sldId id="434" r:id="rId15"/>
    <p:sldId id="431" r:id="rId16"/>
    <p:sldId id="436" r:id="rId17"/>
    <p:sldId id="437" r:id="rId18"/>
    <p:sldId id="439" r:id="rId19"/>
    <p:sldId id="438" r:id="rId20"/>
    <p:sldId id="443" r:id="rId21"/>
    <p:sldId id="442" r:id="rId22"/>
    <p:sldId id="441" r:id="rId23"/>
    <p:sldId id="440" r:id="rId24"/>
    <p:sldId id="444" r:id="rId25"/>
    <p:sldId id="445" r:id="rId26"/>
    <p:sldId id="446" r:id="rId27"/>
    <p:sldId id="447" r:id="rId28"/>
    <p:sldId id="448" r:id="rId29"/>
    <p:sldId id="449" r:id="rId30"/>
    <p:sldId id="450" r:id="rId31"/>
    <p:sldId id="451" r:id="rId32"/>
    <p:sldId id="453" r:id="rId33"/>
    <p:sldId id="454" r:id="rId34"/>
    <p:sldId id="458" r:id="rId35"/>
    <p:sldId id="457" r:id="rId36"/>
    <p:sldId id="459" r:id="rId37"/>
    <p:sldId id="455" r:id="rId38"/>
    <p:sldId id="460" r:id="rId39"/>
    <p:sldId id="462" r:id="rId40"/>
    <p:sldId id="463" r:id="rId41"/>
    <p:sldId id="466" r:id="rId42"/>
    <p:sldId id="464" r:id="rId43"/>
    <p:sldId id="465" r:id="rId44"/>
    <p:sldId id="467" r:id="rId45"/>
    <p:sldId id="468" r:id="rId46"/>
    <p:sldId id="469" r:id="rId47"/>
    <p:sldId id="470" r:id="rId48"/>
    <p:sldId id="472" r:id="rId49"/>
    <p:sldId id="471" r:id="rId50"/>
    <p:sldId id="475" r:id="rId51"/>
    <p:sldId id="476" r:id="rId52"/>
    <p:sldId id="477" r:id="rId53"/>
    <p:sldId id="473" r:id="rId54"/>
    <p:sldId id="474" r:id="rId55"/>
  </p:sldIdLst>
  <p:sldSz cx="9144000" cy="6858000" type="screen4x3"/>
  <p:notesSz cx="6669088" cy="9928225"/>
  <p:defaultTextStyle>
    <a:defPPr>
      <a:defRPr lang="it-IT"/>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C48"/>
    <a:srgbClr val="000000"/>
    <a:srgbClr val="FFFFCC"/>
    <a:srgbClr val="DDEFF7"/>
    <a:srgbClr val="409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7" autoAdjust="0"/>
    <p:restoredTop sz="86894" autoAdjust="0"/>
  </p:normalViewPr>
  <p:slideViewPr>
    <p:cSldViewPr snapToGrid="0" snapToObjects="1">
      <p:cViewPr varScale="1">
        <p:scale>
          <a:sx n="99" d="100"/>
          <a:sy n="99" d="100"/>
        </p:scale>
        <p:origin x="21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73EEE5F7-D379-4AB0-B8DA-A52A5F339350}" type="datetimeFigureOut">
              <a:rPr lang="el-GR" smtClean="0"/>
              <a:t>15/7/2016</a:t>
            </a:fld>
            <a:endParaRPr lang="el-GR"/>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D299573E-9026-4DB3-ABDD-538E197D859C}" type="slidenum">
              <a:rPr lang="el-GR" smtClean="0"/>
              <a:t>‹#›</a:t>
            </a:fld>
            <a:endParaRPr lang="el-GR"/>
          </a:p>
        </p:txBody>
      </p:sp>
    </p:spTree>
    <p:extLst>
      <p:ext uri="{BB962C8B-B14F-4D97-AF65-F5344CB8AC3E}">
        <p14:creationId xmlns:p14="http://schemas.microsoft.com/office/powerpoint/2010/main" val="292351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topic of this</a:t>
            </a:r>
            <a:r>
              <a:rPr lang="en-US" dirty="0" smtClean="0"/>
              <a:t> presentation is</a:t>
            </a:r>
            <a:r>
              <a:rPr lang="en-US" baseline="0" dirty="0" smtClean="0"/>
              <a:t> ontology-based integration in </a:t>
            </a:r>
            <a:r>
              <a:rPr lang="en-US" baseline="0" dirty="0" err="1" smtClean="0"/>
              <a:t>iMarine</a:t>
            </a:r>
            <a:endParaRPr lang="el-GR" dirty="0"/>
          </a:p>
        </p:txBody>
      </p:sp>
      <p:sp>
        <p:nvSpPr>
          <p:cNvPr id="4" name="Slide Number Placeholder 3"/>
          <p:cNvSpPr>
            <a:spLocks noGrp="1"/>
          </p:cNvSpPr>
          <p:nvPr>
            <p:ph type="sldNum" sz="quarter" idx="10"/>
          </p:nvPr>
        </p:nvSpPr>
        <p:spPr/>
        <p:txBody>
          <a:bodyPr/>
          <a:lstStyle/>
          <a:p>
            <a:fld id="{D299573E-9026-4DB3-ABDD-538E197D859C}" type="slidenum">
              <a:rPr lang="el-GR" smtClean="0"/>
              <a:t>1</a:t>
            </a:fld>
            <a:endParaRPr lang="el-GR"/>
          </a:p>
        </p:txBody>
      </p:sp>
    </p:spTree>
    <p:extLst>
      <p:ext uri="{BB962C8B-B14F-4D97-AF65-F5344CB8AC3E}">
        <p14:creationId xmlns:p14="http://schemas.microsoft.com/office/powerpoint/2010/main" val="564016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encountered</a:t>
            </a:r>
            <a:r>
              <a:rPr lang="en-US" baseline="0" dirty="0" smtClean="0"/>
              <a:t> the question: how to exchange such measurements.</a:t>
            </a:r>
          </a:p>
          <a:p>
            <a:r>
              <a:rPr lang="en-US" baseline="0" dirty="0" smtClean="0"/>
              <a:t>To this end we  …</a:t>
            </a:r>
          </a:p>
          <a:p>
            <a:r>
              <a:rPr lang="en-US" baseline="0" dirty="0" smtClean="0"/>
              <a:t>Here you can see the conceptual model (</a:t>
            </a:r>
            <a:r>
              <a:rPr lang="en-US" baseline="0" dirty="0" err="1" smtClean="0"/>
              <a:t>RFSchema</a:t>
            </a:r>
            <a:r>
              <a:rPr lang="en-US" baseline="0" dirty="0" smtClean="0"/>
              <a:t> of the extension) that is published</a:t>
            </a:r>
            <a:endParaRPr lang="el-GR" dirty="0"/>
          </a:p>
        </p:txBody>
      </p:sp>
      <p:sp>
        <p:nvSpPr>
          <p:cNvPr id="4" name="Slide Number Placeholder 3"/>
          <p:cNvSpPr>
            <a:spLocks noGrp="1"/>
          </p:cNvSpPr>
          <p:nvPr>
            <p:ph type="sldNum" sz="quarter" idx="10"/>
          </p:nvPr>
        </p:nvSpPr>
        <p:spPr/>
        <p:txBody>
          <a:bodyPr/>
          <a:lstStyle/>
          <a:p>
            <a:fld id="{D299573E-9026-4DB3-ABDD-538E197D859C}" type="slidenum">
              <a:rPr lang="el-GR" smtClean="0"/>
              <a:t>28</a:t>
            </a:fld>
            <a:endParaRPr lang="el-GR"/>
          </a:p>
        </p:txBody>
      </p:sp>
    </p:spTree>
    <p:extLst>
      <p:ext uri="{BB962C8B-B14F-4D97-AF65-F5344CB8AC3E}">
        <p14:creationId xmlns:p14="http://schemas.microsoft.com/office/powerpoint/2010/main" val="1013134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expresses the entire process.</a:t>
            </a:r>
            <a:endParaRPr lang="el-GR" dirty="0"/>
          </a:p>
        </p:txBody>
      </p:sp>
      <p:sp>
        <p:nvSpPr>
          <p:cNvPr id="4" name="Slide Number Placeholder 3"/>
          <p:cNvSpPr>
            <a:spLocks noGrp="1"/>
          </p:cNvSpPr>
          <p:nvPr>
            <p:ph type="sldNum" sz="quarter" idx="10"/>
          </p:nvPr>
        </p:nvSpPr>
        <p:spPr/>
        <p:txBody>
          <a:bodyPr/>
          <a:lstStyle/>
          <a:p>
            <a:fld id="{D299573E-9026-4DB3-ABDD-538E197D859C}" type="slidenum">
              <a:rPr lang="el-GR" smtClean="0"/>
              <a:t>29</a:t>
            </a:fld>
            <a:endParaRPr lang="el-GR"/>
          </a:p>
        </p:txBody>
      </p:sp>
    </p:spTree>
    <p:extLst>
      <p:ext uri="{BB962C8B-B14F-4D97-AF65-F5344CB8AC3E}">
        <p14:creationId xmlns:p14="http://schemas.microsoft.com/office/powerpoint/2010/main" val="139423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Linked Data-based NEE system first applies named entity recognition in a document. Note here that named entity recognition can be performed using Natural Language Processing methods, machine learning techniques, or Gazetteers.  In all cases, the result is a set of entity names. For example, here we consider that the system has been configured to identify names of fish species, so in this case the entities are fishes. </a:t>
            </a:r>
          </a:p>
          <a:p>
            <a:r>
              <a:rPr lang="en-US" b="1" baseline="0" dirty="0" smtClean="0"/>
              <a:t>Then</a:t>
            </a:r>
            <a:r>
              <a:rPr lang="en-US" baseline="0" dirty="0" smtClean="0"/>
              <a:t>, the system tries to link an identified entity name with semantic resources in the LOD cloud, that is with one or more URIs. For instance, in this example, the entity name “chum salmon” has been matched with a resource from DBpedia Knowledge Base. </a:t>
            </a:r>
          </a:p>
          <a:p>
            <a:r>
              <a:rPr lang="en-US" b="1" baseline="0" dirty="0" smtClean="0"/>
              <a:t>Finally</a:t>
            </a:r>
            <a:r>
              <a:rPr lang="en-US" baseline="0" dirty="0" smtClean="0"/>
              <a:t>, the system can retrieve additional information regarding a resource, again by exploiting the LOD cloud. For instance, it can retrieve some properties, an image or other related entities.</a:t>
            </a:r>
            <a:endParaRPr lang="en-US" dirty="0" smtClean="0"/>
          </a:p>
          <a:p>
            <a:endParaRPr lang="el-GR" dirty="0"/>
          </a:p>
        </p:txBody>
      </p:sp>
      <p:sp>
        <p:nvSpPr>
          <p:cNvPr id="4" name="Slide Number Placeholder 3"/>
          <p:cNvSpPr>
            <a:spLocks noGrp="1"/>
          </p:cNvSpPr>
          <p:nvPr>
            <p:ph type="sldNum" sz="quarter" idx="10"/>
          </p:nvPr>
        </p:nvSpPr>
        <p:spPr/>
        <p:txBody>
          <a:bodyPr/>
          <a:lstStyle/>
          <a:p>
            <a:pPr>
              <a:defRPr/>
            </a:pPr>
            <a:fld id="{5CA57B62-8D98-4897-8221-5FC85FA319D9}" type="slidenum">
              <a:rPr lang="el-GR" smtClean="0"/>
              <a:pPr>
                <a:defRPr/>
              </a:pPr>
              <a:t>39</a:t>
            </a:fld>
            <a:endParaRPr lang="el-GR"/>
          </a:p>
        </p:txBody>
      </p:sp>
    </p:spTree>
    <p:extLst>
      <p:ext uri="{BB962C8B-B14F-4D97-AF65-F5344CB8AC3E}">
        <p14:creationId xmlns:p14="http://schemas.microsoft.com/office/powerpoint/2010/main" val="4273095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motivation is that while t</a:t>
            </a:r>
            <a:r>
              <a:rPr lang="en-US" dirty="0" smtClean="0"/>
              <a:t>here</a:t>
            </a:r>
            <a:r>
              <a:rPr lang="en-US" baseline="0" dirty="0" smtClean="0"/>
              <a:t> are many tools that support Linked Data-based NEE like </a:t>
            </a:r>
            <a:r>
              <a:rPr lang="en-US" baseline="0" dirty="0" err="1" smtClean="0"/>
              <a:t>Dbpedia</a:t>
            </a:r>
            <a:r>
              <a:rPr lang="en-US" baseline="0" dirty="0" smtClean="0"/>
              <a:t> Spotlight, </a:t>
            </a:r>
            <a:r>
              <a:rPr lang="en-US" baseline="0" dirty="0" err="1" smtClean="0"/>
              <a:t>AlchemyAPI</a:t>
            </a:r>
            <a:r>
              <a:rPr lang="en-US" baseline="0" dirty="0" smtClean="0"/>
              <a:t>, </a:t>
            </a:r>
            <a:r>
              <a:rPr lang="en-US" baseline="0" dirty="0" err="1" smtClean="0"/>
              <a:t>OpenCalais</a:t>
            </a:r>
            <a:r>
              <a:rPr lang="en-US" baseline="0" dirty="0" smtClean="0"/>
              <a:t>, AIDA, etc.   </a:t>
            </a:r>
            <a:r>
              <a:rPr lang="en-US" b="1" baseline="0" dirty="0" smtClean="0"/>
              <a:t>configuring one </a:t>
            </a:r>
            <a:r>
              <a:rPr lang="en-US" baseline="0" dirty="0" smtClean="0"/>
              <a:t>of these for building a domain specific application is very time consuming and laborious even for persons with computer science background. </a:t>
            </a:r>
          </a:p>
          <a:p>
            <a:r>
              <a:rPr lang="en-US" b="1" baseline="0" dirty="0" smtClean="0"/>
              <a:t>In addition</a:t>
            </a:r>
            <a:r>
              <a:rPr lang="en-US" baseline="0" dirty="0" smtClean="0"/>
              <a:t>, existing tools are based on a specific Knowledge Base which is indexed beforehand, and so they cannot exploit the dynamic nature of LOD. </a:t>
            </a:r>
            <a:br>
              <a:rPr lang="en-US" baseline="0" dirty="0" smtClean="0"/>
            </a:br>
            <a:endParaRPr lang="el-GR" dirty="0" smtClean="0"/>
          </a:p>
          <a:p>
            <a:endParaRPr lang="el-GR" dirty="0"/>
          </a:p>
        </p:txBody>
      </p:sp>
      <p:sp>
        <p:nvSpPr>
          <p:cNvPr id="4" name="Slide Number Placeholder 3"/>
          <p:cNvSpPr>
            <a:spLocks noGrp="1"/>
          </p:cNvSpPr>
          <p:nvPr>
            <p:ph type="sldNum" sz="quarter" idx="10"/>
          </p:nvPr>
        </p:nvSpPr>
        <p:spPr/>
        <p:txBody>
          <a:bodyPr/>
          <a:lstStyle/>
          <a:p>
            <a:pPr>
              <a:defRPr/>
            </a:pPr>
            <a:fld id="{5CA57B62-8D98-4897-8221-5FC85FA319D9}" type="slidenum">
              <a:rPr lang="el-GR" smtClean="0"/>
              <a:pPr>
                <a:defRPr/>
              </a:pPr>
              <a:t>40</a:t>
            </a:fld>
            <a:endParaRPr lang="el-GR"/>
          </a:p>
        </p:txBody>
      </p:sp>
    </p:spTree>
    <p:extLst>
      <p:ext uri="{BB962C8B-B14F-4D97-AF65-F5344CB8AC3E}">
        <p14:creationId xmlns:p14="http://schemas.microsoft.com/office/powerpoint/2010/main" val="286207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regards configurability,</a:t>
            </a:r>
            <a:r>
              <a:rPr lang="en-US" baseline="0" dirty="0" smtClean="0"/>
              <a:t> X-Link fully supports the proposed configuration model described before.</a:t>
            </a:r>
          </a:p>
          <a:p>
            <a:r>
              <a:rPr lang="en-US" baseline="0" dirty="0" smtClean="0"/>
              <a:t>On system startup, it reads a configuration from a properties file. This is an example of the properties file.</a:t>
            </a:r>
          </a:p>
          <a:p>
            <a:r>
              <a:rPr lang="en-US" baseline="0" dirty="0" smtClean="0"/>
              <a:t>This file contains information about the supported categories, the KBMs, the template queries, etc.</a:t>
            </a:r>
          </a:p>
          <a:p>
            <a:endParaRPr lang="el-GR" dirty="0"/>
          </a:p>
        </p:txBody>
      </p:sp>
      <p:sp>
        <p:nvSpPr>
          <p:cNvPr id="4" name="Slide Number Placeholder 3"/>
          <p:cNvSpPr>
            <a:spLocks noGrp="1"/>
          </p:cNvSpPr>
          <p:nvPr>
            <p:ph type="sldNum" sz="quarter" idx="10"/>
          </p:nvPr>
        </p:nvSpPr>
        <p:spPr/>
        <p:txBody>
          <a:bodyPr/>
          <a:lstStyle/>
          <a:p>
            <a:fld id="{1E81F32E-8797-40AB-803C-CAE0D3142054}" type="slidenum">
              <a:rPr lang="el-GR" smtClean="0"/>
              <a:t>44</a:t>
            </a:fld>
            <a:endParaRPr lang="el-GR"/>
          </a:p>
        </p:txBody>
      </p:sp>
    </p:spTree>
    <p:extLst>
      <p:ext uri="{BB962C8B-B14F-4D97-AF65-F5344CB8AC3E}">
        <p14:creationId xmlns:p14="http://schemas.microsoft.com/office/powerpoint/2010/main" val="1240570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feature</a:t>
            </a:r>
            <a:r>
              <a:rPr lang="en-US" baseline="0" dirty="0" smtClean="0"/>
              <a:t> of </a:t>
            </a:r>
            <a:r>
              <a:rPr lang="en-US" dirty="0" smtClean="0"/>
              <a:t>X-Link</a:t>
            </a:r>
            <a:r>
              <a:rPr lang="en-US" baseline="0" dirty="0" smtClean="0"/>
              <a:t> is that it can be dynamically configured through its API.  </a:t>
            </a:r>
          </a:p>
          <a:p>
            <a:r>
              <a:rPr lang="en-US" baseline="0" dirty="0" smtClean="0"/>
              <a:t>This allows its configuration even while a corresponding service is running.  </a:t>
            </a:r>
          </a:p>
          <a:p>
            <a:r>
              <a:rPr lang="en-US" baseline="0" dirty="0" smtClean="0"/>
              <a:t>Several functions are supported.</a:t>
            </a:r>
          </a:p>
          <a:p>
            <a:r>
              <a:rPr lang="en-US" baseline="0" dirty="0" smtClean="0"/>
              <a:t>Each function changes accordingly the properties file and also updates several files in Gate Annie. For example, when a new category is created, the corresponding gazetteer file is created and loaded in Gate Annie and the name of the categories is added in the set of supported categories in the properties file.</a:t>
            </a:r>
            <a:endParaRPr lang="el-GR" dirty="0"/>
          </a:p>
        </p:txBody>
      </p:sp>
      <p:sp>
        <p:nvSpPr>
          <p:cNvPr id="4" name="Slide Number Placeholder 3"/>
          <p:cNvSpPr>
            <a:spLocks noGrp="1"/>
          </p:cNvSpPr>
          <p:nvPr>
            <p:ph type="sldNum" sz="quarter" idx="10"/>
          </p:nvPr>
        </p:nvSpPr>
        <p:spPr/>
        <p:txBody>
          <a:bodyPr/>
          <a:lstStyle/>
          <a:p>
            <a:fld id="{1E81F32E-8797-40AB-803C-CAE0D3142054}" type="slidenum">
              <a:rPr lang="el-GR" smtClean="0"/>
              <a:t>45</a:t>
            </a:fld>
            <a:endParaRPr lang="el-GR"/>
          </a:p>
        </p:txBody>
      </p:sp>
    </p:spTree>
    <p:extLst>
      <p:ext uri="{BB962C8B-B14F-4D97-AF65-F5344CB8AC3E}">
        <p14:creationId xmlns:p14="http://schemas.microsoft.com/office/powerpoint/2010/main" val="4100615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important feature </a:t>
            </a:r>
            <a:r>
              <a:rPr lang="en-US" baseline="0" dirty="0" smtClean="0"/>
              <a:t>is that the configuration files can be easily exchanged since their size is relatively small.</a:t>
            </a:r>
          </a:p>
          <a:p>
            <a:r>
              <a:rPr lang="en-US" baseline="0" dirty="0" smtClean="0"/>
              <a:t>For example, consider that I configure X-Link and sends the configuration files to a friend of me. My friend can set X-link to use my configuration files and now he can enjoy exactly the same configuration.</a:t>
            </a:r>
          </a:p>
          <a:p>
            <a:endParaRPr lang="en-US" baseline="0" dirty="0" smtClean="0"/>
          </a:p>
          <a:p>
            <a:r>
              <a:rPr lang="en-US" dirty="0" smtClean="0"/>
              <a:t>Note that X-Link</a:t>
            </a:r>
            <a:r>
              <a:rPr lang="en-US" baseline="0" dirty="0" smtClean="0"/>
              <a:t> does not store any semantic information. The entity linking and entity enrichment processes are performed at real-time.</a:t>
            </a:r>
            <a:endParaRPr lang="en-US" dirty="0" smtClean="0"/>
          </a:p>
        </p:txBody>
      </p:sp>
      <p:sp>
        <p:nvSpPr>
          <p:cNvPr id="4" name="Slide Number Placeholder 3"/>
          <p:cNvSpPr>
            <a:spLocks noGrp="1"/>
          </p:cNvSpPr>
          <p:nvPr>
            <p:ph type="sldNum" sz="quarter" idx="10"/>
          </p:nvPr>
        </p:nvSpPr>
        <p:spPr/>
        <p:txBody>
          <a:bodyPr/>
          <a:lstStyle/>
          <a:p>
            <a:fld id="{1E81F32E-8797-40AB-803C-CAE0D3142054}" type="slidenum">
              <a:rPr lang="el-GR" smtClean="0"/>
              <a:t>46</a:t>
            </a:fld>
            <a:endParaRPr lang="el-GR"/>
          </a:p>
        </p:txBody>
      </p:sp>
    </p:spTree>
    <p:extLst>
      <p:ext uri="{BB962C8B-B14F-4D97-AF65-F5344CB8AC3E}">
        <p14:creationId xmlns:p14="http://schemas.microsoft.com/office/powerpoint/2010/main" val="2502510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this end we introduce three methods, each approaching the problem from a different perspective. The first method is based exclusively on NEE results and selects as more probable category the one with the highest occurrence frequency. The second method moves a step forward and exploits the semantic relations between the mined entities, using their semantic resources, and returns the semantic resource that is closer to the others in the semantic graph. The last method uses machine learning algorithms for classifying the entire document into a specific category based on a train set</a:t>
            </a:r>
            <a:endParaRPr lang="en-US" dirty="0"/>
          </a:p>
        </p:txBody>
      </p:sp>
      <p:sp>
        <p:nvSpPr>
          <p:cNvPr id="4" name="Slide Number Placeholder 3"/>
          <p:cNvSpPr>
            <a:spLocks noGrp="1"/>
          </p:cNvSpPr>
          <p:nvPr>
            <p:ph type="sldNum" sz="quarter" idx="10"/>
          </p:nvPr>
        </p:nvSpPr>
        <p:spPr/>
        <p:txBody>
          <a:bodyPr/>
          <a:lstStyle/>
          <a:p>
            <a:fld id="{D299573E-9026-4DB3-ABDD-538E197D859C}" type="slidenum">
              <a:rPr lang="el-GR" smtClean="0"/>
              <a:t>47</a:t>
            </a:fld>
            <a:endParaRPr lang="el-GR"/>
          </a:p>
        </p:txBody>
      </p:sp>
    </p:spTree>
    <p:extLst>
      <p:ext uri="{BB962C8B-B14F-4D97-AF65-F5344CB8AC3E}">
        <p14:creationId xmlns:p14="http://schemas.microsoft.com/office/powerpoint/2010/main" val="359929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D299573E-9026-4DB3-ABDD-538E197D859C}" type="slidenum">
              <a:rPr lang="el-GR" smtClean="0"/>
              <a:t>2</a:t>
            </a:fld>
            <a:endParaRPr lang="el-GR"/>
          </a:p>
        </p:txBody>
      </p:sp>
    </p:spTree>
    <p:extLst>
      <p:ext uri="{BB962C8B-B14F-4D97-AF65-F5344CB8AC3E}">
        <p14:creationId xmlns:p14="http://schemas.microsoft.com/office/powerpoint/2010/main" val="226959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D299573E-9026-4DB3-ABDD-538E197D859C}" type="slidenum">
              <a:rPr lang="el-GR" smtClean="0"/>
              <a:t>5</a:t>
            </a:fld>
            <a:endParaRPr lang="el-GR"/>
          </a:p>
        </p:txBody>
      </p:sp>
    </p:spTree>
    <p:extLst>
      <p:ext uri="{BB962C8B-B14F-4D97-AF65-F5344CB8AC3E}">
        <p14:creationId xmlns:p14="http://schemas.microsoft.com/office/powerpoint/2010/main" val="1173724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pPr marL="0" indent="0">
              <a:buNone/>
              <a:defRPr/>
            </a:pPr>
            <a:r>
              <a:rPr lang="en-US" sz="1400" b="1" dirty="0" err="1" smtClean="0">
                <a:ea typeface="MS PGothic"/>
              </a:rPr>
              <a:t>MarineTLO</a:t>
            </a:r>
            <a:r>
              <a:rPr lang="en-US" sz="1400" dirty="0" smtClean="0">
                <a:ea typeface="MS PGothic"/>
              </a:rPr>
              <a:t> aims at being a </a:t>
            </a:r>
            <a:r>
              <a:rPr lang="en-US" sz="1400" b="1" dirty="0" smtClean="0">
                <a:ea typeface="MS PGothic"/>
              </a:rPr>
              <a:t>global core model</a:t>
            </a:r>
            <a:r>
              <a:rPr lang="en-US" sz="1400" dirty="0" smtClean="0">
                <a:ea typeface="MS PGothic"/>
              </a:rPr>
              <a:t> that </a:t>
            </a:r>
          </a:p>
          <a:p>
            <a:pPr>
              <a:buFont typeface="Arial" pitchFamily="34" charset="0"/>
              <a:buChar char="–"/>
              <a:defRPr/>
            </a:pPr>
            <a:r>
              <a:rPr lang="en-US" sz="1200" dirty="0" smtClean="0">
                <a:ea typeface="MS PGothic"/>
              </a:rPr>
              <a:t>provides  a </a:t>
            </a:r>
            <a:r>
              <a:rPr lang="en-US" sz="1200" dirty="0" smtClean="0">
                <a:solidFill>
                  <a:srgbClr val="FF0000"/>
                </a:solidFill>
                <a:ea typeface="MS PGothic"/>
              </a:rPr>
              <a:t>common, agreed-upon and understanding </a:t>
            </a:r>
            <a:r>
              <a:rPr lang="en-US" sz="1200" dirty="0" smtClean="0">
                <a:ea typeface="MS PGothic"/>
              </a:rPr>
              <a:t>of the </a:t>
            </a:r>
            <a:r>
              <a:rPr lang="en-US" sz="1200" b="1" dirty="0" smtClean="0">
                <a:ea typeface="MS PGothic"/>
              </a:rPr>
              <a:t>concepts</a:t>
            </a:r>
            <a:r>
              <a:rPr lang="en-US" sz="1200" dirty="0" smtClean="0">
                <a:ea typeface="MS PGothic"/>
              </a:rPr>
              <a:t> and </a:t>
            </a:r>
            <a:r>
              <a:rPr lang="en-US" sz="1200" b="1" dirty="0" smtClean="0">
                <a:ea typeface="MS PGothic"/>
              </a:rPr>
              <a:t>relationships</a:t>
            </a:r>
            <a:r>
              <a:rPr lang="en-US" sz="1200" dirty="0" smtClean="0">
                <a:ea typeface="MS PGothic"/>
              </a:rPr>
              <a:t> holding in the </a:t>
            </a:r>
            <a:r>
              <a:rPr lang="en-US" sz="1200" b="1" dirty="0" smtClean="0">
                <a:solidFill>
                  <a:schemeClr val="tx1">
                    <a:lumMod val="50000"/>
                  </a:schemeClr>
                </a:solidFill>
                <a:ea typeface="MS PGothic"/>
              </a:rPr>
              <a:t>marine domain</a:t>
            </a:r>
            <a:r>
              <a:rPr lang="en-US" sz="1200" dirty="0" smtClean="0">
                <a:ea typeface="MS PGothic"/>
              </a:rPr>
              <a:t> to enable knowledge sharing, information exchanging and integration between heterogeneous sources</a:t>
            </a:r>
          </a:p>
          <a:p>
            <a:pPr>
              <a:buFont typeface="Arial" pitchFamily="34" charset="0"/>
              <a:buChar char="–"/>
              <a:defRPr/>
            </a:pPr>
            <a:r>
              <a:rPr lang="en-US" sz="1200" dirty="0" smtClean="0">
                <a:ea typeface="MS PGothic"/>
              </a:rPr>
              <a:t>covers with </a:t>
            </a:r>
            <a:r>
              <a:rPr lang="en-US" sz="1200" dirty="0" smtClean="0">
                <a:solidFill>
                  <a:srgbClr val="FF0000"/>
                </a:solidFill>
                <a:ea typeface="MS PGothic"/>
              </a:rPr>
              <a:t>suitable abstractions </a:t>
            </a:r>
            <a:r>
              <a:rPr lang="en-US" sz="1200" dirty="0" smtClean="0">
                <a:ea typeface="MS PGothic"/>
              </a:rPr>
              <a:t>the marine domain to enable the most </a:t>
            </a:r>
            <a:r>
              <a:rPr lang="en-US" sz="1200" dirty="0" smtClean="0">
                <a:solidFill>
                  <a:srgbClr val="FF0000"/>
                </a:solidFill>
                <a:ea typeface="MS PGothic"/>
              </a:rPr>
              <a:t>fundamental queries</a:t>
            </a:r>
            <a:r>
              <a:rPr lang="en-US" sz="1200" dirty="0" smtClean="0">
                <a:ea typeface="MS PGothic"/>
              </a:rPr>
              <a:t>,  can be extended to </a:t>
            </a:r>
            <a:r>
              <a:rPr lang="en-US" sz="1200" dirty="0" smtClean="0">
                <a:solidFill>
                  <a:srgbClr val="FF0000"/>
                </a:solidFill>
                <a:ea typeface="MS PGothic"/>
              </a:rPr>
              <a:t>any level of detail on demand</a:t>
            </a:r>
            <a:r>
              <a:rPr lang="en-US" sz="1200" dirty="0" smtClean="0">
                <a:ea typeface="MS PGothic"/>
              </a:rPr>
              <a:t>, and </a:t>
            </a:r>
          </a:p>
          <a:p>
            <a:pPr>
              <a:buFont typeface="Arial" pitchFamily="34" charset="0"/>
              <a:buChar char="–"/>
              <a:defRPr/>
            </a:pPr>
            <a:r>
              <a:rPr lang="en-US" sz="1200" dirty="0" smtClean="0">
                <a:ea typeface="MS PGothic"/>
              </a:rPr>
              <a:t>allows data originating from distinct sources to be adequately </a:t>
            </a:r>
            <a:r>
              <a:rPr lang="en-US" sz="1200" dirty="0" smtClean="0">
                <a:solidFill>
                  <a:srgbClr val="FF0000"/>
                </a:solidFill>
                <a:ea typeface="MS PGothic"/>
              </a:rPr>
              <a:t>mapped</a:t>
            </a:r>
            <a:r>
              <a:rPr lang="en-US" sz="1200" dirty="0" smtClean="0">
                <a:ea typeface="MS PGothic"/>
              </a:rPr>
              <a:t> and </a:t>
            </a:r>
            <a:r>
              <a:rPr lang="en-US" sz="1200" dirty="0" smtClean="0">
                <a:solidFill>
                  <a:srgbClr val="FF0000"/>
                </a:solidFill>
                <a:ea typeface="MS PGothic"/>
              </a:rPr>
              <a:t>integrated</a:t>
            </a:r>
          </a:p>
          <a:p>
            <a:pPr>
              <a:defRPr/>
            </a:pPr>
            <a:r>
              <a:rPr lang="en-US" sz="1200" b="1" dirty="0" err="1" smtClean="0">
                <a:ea typeface="MS PGothic"/>
              </a:rPr>
              <a:t>MarineTLO</a:t>
            </a:r>
            <a:r>
              <a:rPr lang="en-US" sz="1200" dirty="0" smtClean="0">
                <a:ea typeface="MS PGothic"/>
              </a:rPr>
              <a:t> </a:t>
            </a:r>
            <a:r>
              <a:rPr lang="en-US" sz="1200" b="1" dirty="0" smtClean="0">
                <a:ea typeface="MS PGothic"/>
              </a:rPr>
              <a:t>is</a:t>
            </a:r>
            <a:r>
              <a:rPr lang="en-US" sz="1200" dirty="0" smtClean="0">
                <a:ea typeface="MS PGothic"/>
              </a:rPr>
              <a:t> </a:t>
            </a:r>
            <a:r>
              <a:rPr lang="en-US" sz="1200" b="1" dirty="0" smtClean="0">
                <a:ea typeface="MS PGothic"/>
              </a:rPr>
              <a:t>not</a:t>
            </a:r>
            <a:r>
              <a:rPr lang="en-US" sz="1200" dirty="0" smtClean="0">
                <a:ea typeface="MS PGothic"/>
              </a:rPr>
              <a:t> supposed to be the </a:t>
            </a:r>
            <a:r>
              <a:rPr lang="en-US" sz="1200" b="1" dirty="0" smtClean="0">
                <a:ea typeface="MS PGothic"/>
              </a:rPr>
              <a:t>single</a:t>
            </a:r>
            <a:r>
              <a:rPr lang="en-US" sz="1200" dirty="0" smtClean="0">
                <a:ea typeface="MS PGothic"/>
              </a:rPr>
              <a:t> ontology covering the entirety of what exists</a:t>
            </a:r>
          </a:p>
          <a:p>
            <a:pPr marL="0" indent="0">
              <a:buNone/>
            </a:pPr>
            <a:r>
              <a:rPr lang="en-US" sz="1400" dirty="0" smtClean="0">
                <a:ea typeface="MS PGothic"/>
                <a:cs typeface="MS PGothic"/>
              </a:rPr>
              <a:t>Benefits:</a:t>
            </a:r>
          </a:p>
          <a:p>
            <a:r>
              <a:rPr lang="en-US" sz="1400" dirty="0" smtClean="0">
                <a:solidFill>
                  <a:srgbClr val="FF0000"/>
                </a:solidFill>
                <a:ea typeface="MS PGothic"/>
                <a:cs typeface="MS PGothic"/>
              </a:rPr>
              <a:t>reduced effort </a:t>
            </a:r>
            <a:r>
              <a:rPr lang="en-US" sz="1400" dirty="0" smtClean="0">
                <a:ea typeface="MS PGothic"/>
                <a:cs typeface="MS PGothic"/>
              </a:rPr>
              <a:t>for </a:t>
            </a:r>
            <a:r>
              <a:rPr lang="en-US" sz="1400" dirty="0" smtClean="0">
                <a:solidFill>
                  <a:srgbClr val="FF0000"/>
                </a:solidFill>
                <a:ea typeface="MS PGothic"/>
                <a:cs typeface="MS PGothic"/>
              </a:rPr>
              <a:t>improving</a:t>
            </a:r>
            <a:r>
              <a:rPr lang="en-US" sz="1400" dirty="0" smtClean="0">
                <a:ea typeface="MS PGothic"/>
                <a:cs typeface="MS PGothic"/>
              </a:rPr>
              <a:t> </a:t>
            </a:r>
            <a:r>
              <a:rPr lang="en-US" sz="1400" dirty="0" smtClean="0">
                <a:solidFill>
                  <a:srgbClr val="FF0000"/>
                </a:solidFill>
                <a:ea typeface="MS PGothic"/>
                <a:cs typeface="MS PGothic"/>
              </a:rPr>
              <a:t>and evolving</a:t>
            </a:r>
            <a:r>
              <a:rPr lang="en-US" sz="1400" dirty="0" smtClean="0">
                <a:ea typeface="MS PGothic"/>
                <a:cs typeface="MS PGothic"/>
              </a:rPr>
              <a:t> : </a:t>
            </a:r>
            <a:r>
              <a:rPr lang="en-US" sz="1200" dirty="0" smtClean="0">
                <a:ea typeface="MS PGothic"/>
                <a:cs typeface="MS PGothic"/>
              </a:rPr>
              <a:t>the focus is given on one model, rather than many  (the results are beneficial for the entire community)</a:t>
            </a:r>
          </a:p>
          <a:p>
            <a:r>
              <a:rPr lang="en-US" sz="1400" dirty="0" smtClean="0">
                <a:solidFill>
                  <a:srgbClr val="FF0000"/>
                </a:solidFill>
                <a:ea typeface="MS PGothic"/>
                <a:cs typeface="MS PGothic"/>
              </a:rPr>
              <a:t>reduced effort</a:t>
            </a:r>
            <a:r>
              <a:rPr lang="en-US" sz="1400" dirty="0" smtClean="0">
                <a:ea typeface="MS PGothic"/>
                <a:cs typeface="MS PGothic"/>
              </a:rPr>
              <a:t> for constructing </a:t>
            </a:r>
            <a:r>
              <a:rPr lang="en-US" sz="1400" dirty="0" smtClean="0">
                <a:solidFill>
                  <a:srgbClr val="FF0000"/>
                </a:solidFill>
                <a:ea typeface="MS PGothic"/>
                <a:cs typeface="MS PGothic"/>
              </a:rPr>
              <a:t>mappings</a:t>
            </a:r>
            <a:r>
              <a:rPr lang="en-US" sz="1400" dirty="0" smtClean="0">
                <a:ea typeface="MS PGothic"/>
                <a:cs typeface="MS PGothic"/>
              </a:rPr>
              <a:t>: </a:t>
            </a:r>
            <a:r>
              <a:rPr lang="en-US" sz="1200" dirty="0" smtClean="0">
                <a:ea typeface="MS PGothic"/>
                <a:cs typeface="MS PGothic"/>
              </a:rPr>
              <a:t>this approach avoids the inevitable combinatorial explosion and complexities that results from pair-wise mappings between individual metadata formats and/or ontologies</a:t>
            </a:r>
            <a:endParaRPr lang="el-GR" sz="1200" dirty="0" smtClean="0">
              <a:ea typeface="MS PGothic"/>
              <a:cs typeface="MS PGothic"/>
            </a:endParaRPr>
          </a:p>
          <a:p>
            <a:endParaRPr lang="en-US" dirty="0" smtClean="0"/>
          </a:p>
          <a:p>
            <a:r>
              <a:rPr lang="en-US" dirty="0" smtClean="0"/>
              <a:t>The latest version was released </a:t>
            </a:r>
            <a:endParaRPr lang="el-GR" dirty="0" smtClean="0"/>
          </a:p>
          <a:p>
            <a:endParaRPr lang="el-GR" dirty="0"/>
          </a:p>
        </p:txBody>
      </p:sp>
      <p:sp>
        <p:nvSpPr>
          <p:cNvPr id="4" name="Slide Number Placeholder 3"/>
          <p:cNvSpPr>
            <a:spLocks noGrp="1"/>
          </p:cNvSpPr>
          <p:nvPr>
            <p:ph type="sldNum" sz="quarter" idx="10"/>
          </p:nvPr>
        </p:nvSpPr>
        <p:spPr/>
        <p:txBody>
          <a:bodyPr/>
          <a:lstStyle/>
          <a:p>
            <a:fld id="{D299573E-9026-4DB3-ABDD-538E197D859C}" type="slidenum">
              <a:rPr lang="el-GR" smtClean="0"/>
              <a:t>8</a:t>
            </a:fld>
            <a:endParaRPr lang="el-GR"/>
          </a:p>
        </p:txBody>
      </p:sp>
    </p:spTree>
    <p:extLst>
      <p:ext uri="{BB962C8B-B14F-4D97-AF65-F5344CB8AC3E}">
        <p14:creationId xmlns:p14="http://schemas.microsoft.com/office/powerpoint/2010/main" val="65555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warehouse is in use by ….</a:t>
            </a:r>
          </a:p>
          <a:p>
            <a:r>
              <a:rPr lang="en-US" dirty="0" smtClean="0"/>
              <a:t>Also various individuals</a:t>
            </a:r>
            <a:r>
              <a:rPr lang="en-US" baseline="0" dirty="0" smtClean="0"/>
              <a:t> have requested access </a:t>
            </a:r>
            <a:endParaRPr lang="el-GR" dirty="0"/>
          </a:p>
        </p:txBody>
      </p:sp>
      <p:sp>
        <p:nvSpPr>
          <p:cNvPr id="4" name="Slide Number Placeholder 3"/>
          <p:cNvSpPr>
            <a:spLocks noGrp="1"/>
          </p:cNvSpPr>
          <p:nvPr>
            <p:ph type="sldNum" sz="quarter" idx="10"/>
          </p:nvPr>
        </p:nvSpPr>
        <p:spPr/>
        <p:txBody>
          <a:bodyPr/>
          <a:lstStyle/>
          <a:p>
            <a:fld id="{D299573E-9026-4DB3-ABDD-538E197D859C}" type="slidenum">
              <a:rPr lang="el-GR" smtClean="0"/>
              <a:t>13</a:t>
            </a:fld>
            <a:endParaRPr lang="el-GR"/>
          </a:p>
        </p:txBody>
      </p:sp>
    </p:spTree>
    <p:extLst>
      <p:ext uri="{BB962C8B-B14F-4D97-AF65-F5344CB8AC3E}">
        <p14:creationId xmlns:p14="http://schemas.microsoft.com/office/powerpoint/2010/main" val="243843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9573E-9026-4DB3-ABDD-538E197D859C}" type="slidenum">
              <a:rPr lang="el-GR" smtClean="0"/>
              <a:t>15</a:t>
            </a:fld>
            <a:endParaRPr lang="el-GR"/>
          </a:p>
        </p:txBody>
      </p:sp>
    </p:spTree>
    <p:extLst>
      <p:ext uri="{BB962C8B-B14F-4D97-AF65-F5344CB8AC3E}">
        <p14:creationId xmlns:p14="http://schemas.microsoft.com/office/powerpoint/2010/main" val="2786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and for this reason we introduce various metrics for quantifying its connectivity,</a:t>
            </a:r>
          </a:p>
          <a:p>
            <a:r>
              <a:rPr lang="en-US" smtClean="0"/>
              <a:t>and consequently its ability to answer complex queries.</a:t>
            </a:r>
          </a:p>
          <a:p>
            <a:endParaRPr lang="en-US" smtClean="0"/>
          </a:p>
          <a:p>
            <a:r>
              <a:rPr lang="en-US" smtClean="0"/>
              <a:t>We demonstrate the behavior of these metrics in the context</a:t>
            </a:r>
          </a:p>
          <a:p>
            <a:r>
              <a:rPr lang="en-US" smtClean="0"/>
              <a:t>of a real and operational semantic warehouse. The results</a:t>
            </a:r>
          </a:p>
          <a:p>
            <a:r>
              <a:rPr lang="en-US" smtClean="0"/>
              <a:t>are very promising: the proposed metrics-based matrixes allow</a:t>
            </a:r>
          </a:p>
          <a:p>
            <a:r>
              <a:rPr lang="en-US" smtClean="0"/>
              <a:t>someone to get an overview of the contribution (to the</a:t>
            </a:r>
          </a:p>
          <a:p>
            <a:r>
              <a:rPr lang="en-US" smtClean="0"/>
              <a:t>warehouse) of each source and to quantify the benefit of the</a:t>
            </a:r>
          </a:p>
          <a:p>
            <a:r>
              <a:rPr lang="en-US" smtClean="0"/>
              <a:t>entire warehouse. The later is useful also for monitoring the</a:t>
            </a:r>
          </a:p>
          <a:p>
            <a:r>
              <a:rPr lang="en-US" smtClean="0"/>
              <a:t>quality of the warehouse after each reconstruction.</a:t>
            </a:r>
            <a:endParaRPr lang="el-GR" smtClean="0"/>
          </a:p>
          <a:p>
            <a:endParaRPr lang="el-GR" smtClean="0"/>
          </a:p>
        </p:txBody>
      </p:sp>
      <p:sp>
        <p:nvSpPr>
          <p:cNvPr id="4" name="Footer Placeholder 3"/>
          <p:cNvSpPr>
            <a:spLocks noGrp="1"/>
          </p:cNvSpPr>
          <p:nvPr>
            <p:ph type="ftr" sz="quarter" idx="4"/>
          </p:nvPr>
        </p:nvSpPr>
        <p:spPr/>
        <p:txBody>
          <a:bodyPr/>
          <a:lstStyle/>
          <a:p>
            <a:pPr>
              <a:defRPr/>
            </a:pPr>
            <a:r>
              <a:rPr lang="en-US" smtClean="0"/>
              <a:t>IRF 2012</a:t>
            </a:r>
            <a:endParaRPr lang="el-GR"/>
          </a:p>
        </p:txBody>
      </p:sp>
      <p:sp>
        <p:nvSpPr>
          <p:cNvPr id="5" name="Slide Number Placeholder 4"/>
          <p:cNvSpPr>
            <a:spLocks noGrp="1"/>
          </p:cNvSpPr>
          <p:nvPr>
            <p:ph type="sldNum" sz="quarter" idx="5"/>
          </p:nvPr>
        </p:nvSpPr>
        <p:spPr/>
        <p:txBody>
          <a:bodyPr/>
          <a:lstStyle/>
          <a:p>
            <a:pPr>
              <a:defRPr/>
            </a:pPr>
            <a:fld id="{C1FBB8C8-8E96-4646-BD3D-70552B6465A7}" type="slidenum">
              <a:rPr lang="el-GR" smtClean="0"/>
              <a:pPr>
                <a:defRPr/>
              </a:pPr>
              <a:t>17</a:t>
            </a:fld>
            <a:endParaRPr lang="el-GR"/>
          </a:p>
        </p:txBody>
      </p:sp>
    </p:spTree>
    <p:extLst>
      <p:ext uri="{BB962C8B-B14F-4D97-AF65-F5344CB8AC3E}">
        <p14:creationId xmlns:p14="http://schemas.microsoft.com/office/powerpoint/2010/main" val="670826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entirely new ones are</a:t>
            </a:r>
          </a:p>
          <a:p>
            <a:r>
              <a:rPr lang="en-US" dirty="0" smtClean="0"/>
              <a:t>1/ Inspect the connectivity</a:t>
            </a:r>
          </a:p>
          <a:p>
            <a:r>
              <a:rPr lang="en-US" dirty="0" smtClean="0"/>
              <a:t>2/ creation and ingestion</a:t>
            </a:r>
            <a:r>
              <a:rPr lang="en-US" baseline="0" dirty="0" smtClean="0"/>
              <a:t> of void triples</a:t>
            </a:r>
            <a:endParaRPr lang="el-GR" dirty="0"/>
          </a:p>
        </p:txBody>
      </p:sp>
      <p:sp>
        <p:nvSpPr>
          <p:cNvPr id="4" name="Slide Number Placeholder 3"/>
          <p:cNvSpPr>
            <a:spLocks noGrp="1"/>
          </p:cNvSpPr>
          <p:nvPr>
            <p:ph type="sldNum" sz="quarter" idx="10"/>
          </p:nvPr>
        </p:nvSpPr>
        <p:spPr/>
        <p:txBody>
          <a:bodyPr/>
          <a:lstStyle/>
          <a:p>
            <a:fld id="{D299573E-9026-4DB3-ABDD-538E197D859C}" type="slidenum">
              <a:rPr lang="el-GR" smtClean="0"/>
              <a:t>19</a:t>
            </a:fld>
            <a:endParaRPr lang="el-GR"/>
          </a:p>
        </p:txBody>
      </p:sp>
    </p:spTree>
    <p:extLst>
      <p:ext uri="{BB962C8B-B14F-4D97-AF65-F5344CB8AC3E}">
        <p14:creationId xmlns:p14="http://schemas.microsoft.com/office/powerpoint/2010/main" val="1779751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calculartion</a:t>
            </a:r>
            <a:r>
              <a:rPr lang="en-US" baseline="0" dirty="0" smtClean="0"/>
              <a:t> of these metrics is automated by </a:t>
            </a:r>
            <a:r>
              <a:rPr lang="en-US" baseline="0" dirty="0" err="1" smtClean="0"/>
              <a:t>matware</a:t>
            </a:r>
            <a:r>
              <a:rPr lang="en-US" baseline="0" dirty="0" smtClean="0"/>
              <a:t>.</a:t>
            </a:r>
            <a:endParaRPr lang="el-GR" dirty="0"/>
          </a:p>
        </p:txBody>
      </p:sp>
      <p:sp>
        <p:nvSpPr>
          <p:cNvPr id="4" name="Slide Number Placeholder 3"/>
          <p:cNvSpPr>
            <a:spLocks noGrp="1"/>
          </p:cNvSpPr>
          <p:nvPr>
            <p:ph type="sldNum" sz="quarter" idx="10"/>
          </p:nvPr>
        </p:nvSpPr>
        <p:spPr/>
        <p:txBody>
          <a:bodyPr/>
          <a:lstStyle/>
          <a:p>
            <a:fld id="{D299573E-9026-4DB3-ABDD-538E197D859C}" type="slidenum">
              <a:rPr lang="el-GR" smtClean="0"/>
              <a:t>27</a:t>
            </a:fld>
            <a:endParaRPr lang="el-GR"/>
          </a:p>
        </p:txBody>
      </p:sp>
    </p:spTree>
    <p:extLst>
      <p:ext uri="{BB962C8B-B14F-4D97-AF65-F5344CB8AC3E}">
        <p14:creationId xmlns:p14="http://schemas.microsoft.com/office/powerpoint/2010/main" val="1772813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5322"/>
            <a:ext cx="7772400" cy="1214896"/>
          </a:xfrm>
        </p:spPr>
        <p:txBody>
          <a:bodyPr/>
          <a:lstStyle>
            <a:lvl1pPr>
              <a:defRPr>
                <a:solidFill>
                  <a:srgbClr val="121C48"/>
                </a:solidFill>
              </a:defRPr>
            </a:lvl1pPr>
          </a:lstStyle>
          <a:p>
            <a:r>
              <a:rPr lang="en-GB" noProof="0" smtClean="0"/>
              <a:t>Fare clic per modificare lo stile del titolo</a:t>
            </a:r>
            <a:endParaRPr lang="en-GB" noProof="0"/>
          </a:p>
        </p:txBody>
      </p:sp>
      <p:sp>
        <p:nvSpPr>
          <p:cNvPr id="3" name="Sottotitolo 2"/>
          <p:cNvSpPr>
            <a:spLocks noGrp="1"/>
          </p:cNvSpPr>
          <p:nvPr>
            <p:ph type="subTitle" idx="1"/>
          </p:nvPr>
        </p:nvSpPr>
        <p:spPr>
          <a:xfrm>
            <a:off x="1371600" y="3915618"/>
            <a:ext cx="6400800" cy="1448431"/>
          </a:xfrm>
        </p:spPr>
        <p:txBody>
          <a:bodyPr/>
          <a:lstStyle>
            <a:lvl1pPr marL="0" indent="0" algn="ctr">
              <a:buNone/>
              <a:defRPr>
                <a:solidFill>
                  <a:srgbClr val="4090C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smtClean="0"/>
              <a:t>Fare clic per modificare lo stile del sottotitolo dello schema</a:t>
            </a:r>
            <a:endParaRPr lang="en-GB" noProof="0"/>
          </a:p>
        </p:txBody>
      </p:sp>
      <p:sp>
        <p:nvSpPr>
          <p:cNvPr id="4" name="Segnaposto piè di pagina 4"/>
          <p:cNvSpPr>
            <a:spLocks noGrp="1"/>
          </p:cNvSpPr>
          <p:nvPr>
            <p:ph type="ftr" sz="quarter" idx="10"/>
          </p:nvPr>
        </p:nvSpPr>
        <p:spPr/>
        <p:txBody>
          <a:bodyPr/>
          <a:lstStyle>
            <a:lvl1pPr>
              <a:defRPr/>
            </a:lvl1pPr>
          </a:lstStyle>
          <a:p>
            <a:pPr>
              <a:defRPr/>
            </a:pPr>
            <a:r>
              <a:rPr lang="en-GB" dirty="0" smtClean="0"/>
              <a:t>Final  </a:t>
            </a:r>
            <a:r>
              <a:rPr lang="en-GB" dirty="0" err="1" smtClean="0"/>
              <a:t>iMarine</a:t>
            </a:r>
            <a:r>
              <a:rPr lang="en-GB" dirty="0" smtClean="0"/>
              <a:t> review</a:t>
            </a:r>
            <a:endParaRPr lang="en-GB" dirty="0"/>
          </a:p>
        </p:txBody>
      </p:sp>
      <p:sp>
        <p:nvSpPr>
          <p:cNvPr id="5" name="Segnaposto numero diapositiva 5"/>
          <p:cNvSpPr>
            <a:spLocks noGrp="1"/>
          </p:cNvSpPr>
          <p:nvPr>
            <p:ph type="sldNum" sz="quarter" idx="11"/>
          </p:nvPr>
        </p:nvSpPr>
        <p:spPr/>
        <p:txBody>
          <a:bodyPr/>
          <a:lstStyle>
            <a:lvl1pPr>
              <a:defRPr/>
            </a:lvl1pPr>
          </a:lstStyle>
          <a:p>
            <a:fld id="{96BB4E75-30AF-4DAA-9A7B-4CBB2C24B02E}" type="slidenum">
              <a:rPr lang="en-GB" noProof="0" smtClean="0"/>
              <a:pPr/>
              <a:t>‹#›</a:t>
            </a:fld>
            <a:endParaRPr lang="en-GB" noProof="0"/>
          </a:p>
        </p:txBody>
      </p:sp>
    </p:spTree>
    <p:extLst>
      <p:ext uri="{BB962C8B-B14F-4D97-AF65-F5344CB8AC3E}">
        <p14:creationId xmlns:p14="http://schemas.microsoft.com/office/powerpoint/2010/main" val="399632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noProof="0" smtClean="0"/>
              <a:t>Fare clic per modificare lo stile del titolo</a:t>
            </a:r>
            <a:endParaRPr lang="en-GB" noProof="0"/>
          </a:p>
        </p:txBody>
      </p:sp>
      <p:sp>
        <p:nvSpPr>
          <p:cNvPr id="3" name="Segnaposto testo verticale 2"/>
          <p:cNvSpPr>
            <a:spLocks noGrp="1"/>
          </p:cNvSpPr>
          <p:nvPr>
            <p:ph type="body" orient="vert" idx="1"/>
          </p:nvPr>
        </p:nvSpPr>
        <p:spPr/>
        <p:txBody>
          <a:bodyPr vert="eaVert"/>
          <a:lstStyle/>
          <a:p>
            <a:pPr lvl="0"/>
            <a:r>
              <a:rPr lang="en-GB" noProof="0" smtClean="0"/>
              <a:t>Fare clic per modificare stili del testo dello schema</a:t>
            </a:r>
          </a:p>
          <a:p>
            <a:pPr lvl="1"/>
            <a:r>
              <a:rPr lang="en-GB" noProof="0" smtClean="0"/>
              <a:t>Secondo livello</a:t>
            </a:r>
          </a:p>
          <a:p>
            <a:pPr lvl="2"/>
            <a:r>
              <a:rPr lang="en-GB" noProof="0" smtClean="0"/>
              <a:t>Terzo livello</a:t>
            </a:r>
          </a:p>
          <a:p>
            <a:pPr lvl="3"/>
            <a:r>
              <a:rPr lang="en-GB" noProof="0" smtClean="0"/>
              <a:t>Quarto livello</a:t>
            </a:r>
          </a:p>
          <a:p>
            <a:pPr lvl="4"/>
            <a:r>
              <a:rPr lang="en-GB" noProof="0" smtClean="0"/>
              <a:t>Quinto livello</a:t>
            </a:r>
            <a:endParaRPr lang="en-GB" noProof="0"/>
          </a:p>
        </p:txBody>
      </p:sp>
      <p:sp>
        <p:nvSpPr>
          <p:cNvPr id="4" name="Segnaposto data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5" name="Segnaposto piè di pagina 4"/>
          <p:cNvSpPr>
            <a:spLocks noGrp="1"/>
          </p:cNvSpPr>
          <p:nvPr>
            <p:ph type="ftr" sz="quarter" idx="11"/>
          </p:nvPr>
        </p:nvSpPr>
        <p:spPr/>
        <p:txBody>
          <a:bodyPr/>
          <a:lstStyle>
            <a:lvl1pPr>
              <a:defRPr/>
            </a:lvl1pPr>
          </a:lstStyle>
          <a:p>
            <a:pPr>
              <a:defRPr/>
            </a:pPr>
            <a:r>
              <a:rPr lang="en-GB" noProof="0" smtClean="0"/>
              <a:t>Final  iMarine review</a:t>
            </a:r>
            <a:endParaRPr lang="en-GB" noProof="0"/>
          </a:p>
        </p:txBody>
      </p:sp>
      <p:sp>
        <p:nvSpPr>
          <p:cNvPr id="6" name="Segnaposto numero diapositiva 5"/>
          <p:cNvSpPr>
            <a:spLocks noGrp="1"/>
          </p:cNvSpPr>
          <p:nvPr>
            <p:ph type="sldNum" sz="quarter" idx="12"/>
          </p:nvPr>
        </p:nvSpPr>
        <p:spPr/>
        <p:txBody>
          <a:bodyPr/>
          <a:lstStyle>
            <a:lvl1pPr>
              <a:defRPr/>
            </a:lvl1pPr>
          </a:lstStyle>
          <a:p>
            <a:fld id="{A11DE84F-18FF-4DBF-97FF-21E27F1C8658}" type="slidenum">
              <a:rPr lang="en-GB" noProof="0" smtClean="0"/>
              <a:pPr/>
              <a:t>‹#›</a:t>
            </a:fld>
            <a:endParaRPr lang="en-GB" noProof="0"/>
          </a:p>
        </p:txBody>
      </p:sp>
    </p:spTree>
    <p:extLst>
      <p:ext uri="{BB962C8B-B14F-4D97-AF65-F5344CB8AC3E}">
        <p14:creationId xmlns:p14="http://schemas.microsoft.com/office/powerpoint/2010/main" val="112909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en-GB" noProof="0" smtClean="0"/>
              <a:t>Fare clic per modificare lo stile del titolo</a:t>
            </a:r>
            <a:endParaRPr lang="en-GB" noProof="0"/>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en-GB" noProof="0" smtClean="0"/>
              <a:t>Fare clic per modificare stili del testo dello schema</a:t>
            </a:r>
          </a:p>
          <a:p>
            <a:pPr lvl="1"/>
            <a:r>
              <a:rPr lang="en-GB" noProof="0" smtClean="0"/>
              <a:t>Secondo livello</a:t>
            </a:r>
          </a:p>
          <a:p>
            <a:pPr lvl="2"/>
            <a:r>
              <a:rPr lang="en-GB" noProof="0" smtClean="0"/>
              <a:t>Terzo livello</a:t>
            </a:r>
          </a:p>
          <a:p>
            <a:pPr lvl="3"/>
            <a:r>
              <a:rPr lang="en-GB" noProof="0" smtClean="0"/>
              <a:t>Quarto livello</a:t>
            </a:r>
          </a:p>
          <a:p>
            <a:pPr lvl="4"/>
            <a:r>
              <a:rPr lang="en-GB" noProof="0" smtClean="0"/>
              <a:t>Quinto livello</a:t>
            </a:r>
            <a:endParaRPr lang="en-GB" noProof="0"/>
          </a:p>
        </p:txBody>
      </p:sp>
      <p:sp>
        <p:nvSpPr>
          <p:cNvPr id="4" name="Segnaposto data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5" name="Segnaposto piè di pagina 4"/>
          <p:cNvSpPr>
            <a:spLocks noGrp="1"/>
          </p:cNvSpPr>
          <p:nvPr>
            <p:ph type="ftr" sz="quarter" idx="11"/>
          </p:nvPr>
        </p:nvSpPr>
        <p:spPr/>
        <p:txBody>
          <a:bodyPr/>
          <a:lstStyle>
            <a:lvl1pPr>
              <a:defRPr/>
            </a:lvl1pPr>
          </a:lstStyle>
          <a:p>
            <a:pPr>
              <a:defRPr/>
            </a:pPr>
            <a:r>
              <a:rPr lang="en-GB" noProof="0" smtClean="0"/>
              <a:t>Final  iMarine review</a:t>
            </a:r>
            <a:endParaRPr lang="en-GB" noProof="0"/>
          </a:p>
        </p:txBody>
      </p:sp>
      <p:sp>
        <p:nvSpPr>
          <p:cNvPr id="6" name="Segnaposto numero diapositiva 5"/>
          <p:cNvSpPr>
            <a:spLocks noGrp="1"/>
          </p:cNvSpPr>
          <p:nvPr>
            <p:ph type="sldNum" sz="quarter" idx="12"/>
          </p:nvPr>
        </p:nvSpPr>
        <p:spPr/>
        <p:txBody>
          <a:bodyPr/>
          <a:lstStyle>
            <a:lvl1pPr>
              <a:defRPr/>
            </a:lvl1pPr>
          </a:lstStyle>
          <a:p>
            <a:fld id="{13A130C5-42E4-4826-9D3E-CA99956A2777}" type="slidenum">
              <a:rPr lang="en-GB" noProof="0" smtClean="0"/>
              <a:pPr/>
              <a:t>‹#›</a:t>
            </a:fld>
            <a:endParaRPr lang="en-GB" noProof="0"/>
          </a:p>
        </p:txBody>
      </p:sp>
    </p:spTree>
    <p:extLst>
      <p:ext uri="{BB962C8B-B14F-4D97-AF65-F5344CB8AC3E}">
        <p14:creationId xmlns:p14="http://schemas.microsoft.com/office/powerpoint/2010/main" val="132289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noProof="0" smtClean="0"/>
              <a:t>Fare clic per modificare lo stile del titolo</a:t>
            </a:r>
            <a:endParaRPr lang="en-GB" noProof="0"/>
          </a:p>
        </p:txBody>
      </p:sp>
      <p:sp>
        <p:nvSpPr>
          <p:cNvPr id="3" name="Segnaposto contenuto 2"/>
          <p:cNvSpPr>
            <a:spLocks noGrp="1"/>
          </p:cNvSpPr>
          <p:nvPr>
            <p:ph idx="1"/>
          </p:nvPr>
        </p:nvSpPr>
        <p:spPr/>
        <p:txBody>
          <a:bodyPr/>
          <a:lstStyle/>
          <a:p>
            <a:pPr lvl="0"/>
            <a:r>
              <a:rPr lang="en-GB" noProof="0" smtClean="0"/>
              <a:t>Fare clic per modificare stili del testo dello schema</a:t>
            </a:r>
          </a:p>
          <a:p>
            <a:pPr lvl="1"/>
            <a:r>
              <a:rPr lang="en-GB" noProof="0" smtClean="0"/>
              <a:t>Secondo livello</a:t>
            </a:r>
          </a:p>
          <a:p>
            <a:pPr lvl="2"/>
            <a:r>
              <a:rPr lang="en-GB" noProof="0" smtClean="0"/>
              <a:t>Terzo livello</a:t>
            </a:r>
          </a:p>
          <a:p>
            <a:pPr lvl="3"/>
            <a:r>
              <a:rPr lang="en-GB" noProof="0" smtClean="0"/>
              <a:t>Quarto livello</a:t>
            </a:r>
          </a:p>
          <a:p>
            <a:pPr lvl="4"/>
            <a:r>
              <a:rPr lang="en-GB" noProof="0" smtClean="0"/>
              <a:t>Quinto livello</a:t>
            </a:r>
            <a:endParaRPr lang="en-GB" noProof="0"/>
          </a:p>
        </p:txBody>
      </p:sp>
      <p:sp>
        <p:nvSpPr>
          <p:cNvPr id="4" name="Segnaposto data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5" name="Segnaposto piè di pagina 4"/>
          <p:cNvSpPr>
            <a:spLocks noGrp="1"/>
          </p:cNvSpPr>
          <p:nvPr>
            <p:ph type="ftr" sz="quarter" idx="11"/>
          </p:nvPr>
        </p:nvSpPr>
        <p:spPr/>
        <p:txBody>
          <a:bodyPr/>
          <a:lstStyle>
            <a:lvl1pPr>
              <a:defRPr/>
            </a:lvl1pPr>
          </a:lstStyle>
          <a:p>
            <a:pPr>
              <a:defRPr/>
            </a:pPr>
            <a:r>
              <a:rPr lang="en-GB" dirty="0" smtClean="0"/>
              <a:t>Final  </a:t>
            </a:r>
            <a:r>
              <a:rPr lang="en-GB" dirty="0" err="1" smtClean="0"/>
              <a:t>iMarine</a:t>
            </a:r>
            <a:r>
              <a:rPr lang="en-GB" dirty="0" smtClean="0"/>
              <a:t> review</a:t>
            </a:r>
            <a:endParaRPr lang="en-GB" dirty="0"/>
          </a:p>
        </p:txBody>
      </p:sp>
      <p:sp>
        <p:nvSpPr>
          <p:cNvPr id="6" name="Segnaposto numero diapositiva 5"/>
          <p:cNvSpPr>
            <a:spLocks noGrp="1"/>
          </p:cNvSpPr>
          <p:nvPr>
            <p:ph type="sldNum" sz="quarter" idx="12"/>
          </p:nvPr>
        </p:nvSpPr>
        <p:spPr/>
        <p:txBody>
          <a:bodyPr/>
          <a:lstStyle>
            <a:lvl1pPr>
              <a:defRPr/>
            </a:lvl1pPr>
          </a:lstStyle>
          <a:p>
            <a:fld id="{4AA4D77F-BFCC-4678-8786-233394E64B40}" type="slidenum">
              <a:rPr lang="en-GB" noProof="0" smtClean="0"/>
              <a:pPr/>
              <a:t>‹#›</a:t>
            </a:fld>
            <a:endParaRPr lang="en-GB" noProof="0"/>
          </a:p>
        </p:txBody>
      </p:sp>
    </p:spTree>
    <p:extLst>
      <p:ext uri="{BB962C8B-B14F-4D97-AF65-F5344CB8AC3E}">
        <p14:creationId xmlns:p14="http://schemas.microsoft.com/office/powerpoint/2010/main" val="2970184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en-GB" noProof="0" smtClean="0"/>
              <a:t>Fare clic per modificare lo stile del titolo</a:t>
            </a:r>
            <a:endParaRPr lang="en-GB" noProof="0"/>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noProof="0" smtClean="0"/>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5" name="Segnaposto piè di pagina 4"/>
          <p:cNvSpPr>
            <a:spLocks noGrp="1"/>
          </p:cNvSpPr>
          <p:nvPr>
            <p:ph type="ftr" sz="quarter" idx="11"/>
          </p:nvPr>
        </p:nvSpPr>
        <p:spPr/>
        <p:txBody>
          <a:bodyPr/>
          <a:lstStyle>
            <a:lvl1pPr>
              <a:defRPr/>
            </a:lvl1pPr>
          </a:lstStyle>
          <a:p>
            <a:pPr>
              <a:defRPr/>
            </a:pPr>
            <a:r>
              <a:rPr lang="en-GB" dirty="0" smtClean="0"/>
              <a:t>Final  </a:t>
            </a:r>
            <a:r>
              <a:rPr lang="en-GB" dirty="0" err="1" smtClean="0"/>
              <a:t>iMarine</a:t>
            </a:r>
            <a:r>
              <a:rPr lang="en-GB" dirty="0" smtClean="0"/>
              <a:t> review</a:t>
            </a:r>
            <a:endParaRPr lang="en-GB" dirty="0"/>
          </a:p>
        </p:txBody>
      </p:sp>
      <p:sp>
        <p:nvSpPr>
          <p:cNvPr id="6" name="Segnaposto numero diapositiva 5"/>
          <p:cNvSpPr>
            <a:spLocks noGrp="1"/>
          </p:cNvSpPr>
          <p:nvPr>
            <p:ph type="sldNum" sz="quarter" idx="12"/>
          </p:nvPr>
        </p:nvSpPr>
        <p:spPr/>
        <p:txBody>
          <a:bodyPr/>
          <a:lstStyle>
            <a:lvl1pPr>
              <a:defRPr/>
            </a:lvl1pPr>
          </a:lstStyle>
          <a:p>
            <a:fld id="{2E90771A-1C4D-4E10-ADDD-7EA918921020}" type="slidenum">
              <a:rPr lang="en-GB" noProof="0" smtClean="0"/>
              <a:pPr/>
              <a:t>‹#›</a:t>
            </a:fld>
            <a:endParaRPr lang="en-GB" noProof="0"/>
          </a:p>
        </p:txBody>
      </p:sp>
    </p:spTree>
    <p:extLst>
      <p:ext uri="{BB962C8B-B14F-4D97-AF65-F5344CB8AC3E}">
        <p14:creationId xmlns:p14="http://schemas.microsoft.com/office/powerpoint/2010/main" val="2849081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noProof="0" smtClean="0"/>
              <a:t>Fare clic per modificare lo stile del titolo</a:t>
            </a:r>
            <a:endParaRPr lang="en-GB" noProof="0"/>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smtClean="0"/>
              <a:t>Fare clic per modificare stili del testo dello schema</a:t>
            </a:r>
          </a:p>
          <a:p>
            <a:pPr lvl="1"/>
            <a:r>
              <a:rPr lang="en-GB" noProof="0" smtClean="0"/>
              <a:t>Secondo livello</a:t>
            </a:r>
          </a:p>
          <a:p>
            <a:pPr lvl="2"/>
            <a:r>
              <a:rPr lang="en-GB" noProof="0" smtClean="0"/>
              <a:t>Terzo livello</a:t>
            </a:r>
          </a:p>
          <a:p>
            <a:pPr lvl="3"/>
            <a:r>
              <a:rPr lang="en-GB" noProof="0" smtClean="0"/>
              <a:t>Quarto livello</a:t>
            </a:r>
          </a:p>
          <a:p>
            <a:pPr lvl="4"/>
            <a:r>
              <a:rPr lang="en-GB" noProof="0" smtClean="0"/>
              <a:t>Quinto livello</a:t>
            </a:r>
            <a:endParaRPr lang="en-GB" noProof="0"/>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smtClean="0"/>
              <a:t>Fare clic per modificare stili del testo dello schema</a:t>
            </a:r>
          </a:p>
          <a:p>
            <a:pPr lvl="1"/>
            <a:r>
              <a:rPr lang="en-GB" noProof="0" smtClean="0"/>
              <a:t>Secondo livello</a:t>
            </a:r>
          </a:p>
          <a:p>
            <a:pPr lvl="2"/>
            <a:r>
              <a:rPr lang="en-GB" noProof="0" smtClean="0"/>
              <a:t>Terzo livello</a:t>
            </a:r>
          </a:p>
          <a:p>
            <a:pPr lvl="3"/>
            <a:r>
              <a:rPr lang="en-GB" noProof="0" smtClean="0"/>
              <a:t>Quarto livello</a:t>
            </a:r>
          </a:p>
          <a:p>
            <a:pPr lvl="4"/>
            <a:r>
              <a:rPr lang="en-GB" noProof="0" smtClean="0"/>
              <a:t>Quinto livello</a:t>
            </a:r>
            <a:endParaRPr lang="en-GB" noProof="0"/>
          </a:p>
        </p:txBody>
      </p:sp>
      <p:sp>
        <p:nvSpPr>
          <p:cNvPr id="5" name="Segnaposto data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6" name="Segnaposto piè di pagina 5"/>
          <p:cNvSpPr>
            <a:spLocks noGrp="1"/>
          </p:cNvSpPr>
          <p:nvPr>
            <p:ph type="ftr" sz="quarter" idx="11"/>
          </p:nvPr>
        </p:nvSpPr>
        <p:spPr/>
        <p:txBody>
          <a:bodyPr/>
          <a:lstStyle>
            <a:lvl1pPr>
              <a:defRPr/>
            </a:lvl1pPr>
          </a:lstStyle>
          <a:p>
            <a:pPr>
              <a:defRPr/>
            </a:pPr>
            <a:r>
              <a:rPr lang="en-GB" noProof="0" smtClean="0"/>
              <a:t>Final  iMarine review</a:t>
            </a:r>
            <a:endParaRPr lang="en-GB" noProof="0"/>
          </a:p>
        </p:txBody>
      </p:sp>
      <p:sp>
        <p:nvSpPr>
          <p:cNvPr id="7" name="Segnaposto numero diapositiva 6"/>
          <p:cNvSpPr>
            <a:spLocks noGrp="1"/>
          </p:cNvSpPr>
          <p:nvPr>
            <p:ph type="sldNum" sz="quarter" idx="12"/>
          </p:nvPr>
        </p:nvSpPr>
        <p:spPr/>
        <p:txBody>
          <a:bodyPr/>
          <a:lstStyle>
            <a:lvl1pPr>
              <a:defRPr/>
            </a:lvl1pPr>
          </a:lstStyle>
          <a:p>
            <a:fld id="{06DD3F3A-5E54-4C58-A48D-64F78218AA73}" type="slidenum">
              <a:rPr lang="en-GB" noProof="0" smtClean="0"/>
              <a:pPr/>
              <a:t>‹#›</a:t>
            </a:fld>
            <a:endParaRPr lang="en-GB" noProof="0"/>
          </a:p>
        </p:txBody>
      </p:sp>
    </p:spTree>
    <p:extLst>
      <p:ext uri="{BB962C8B-B14F-4D97-AF65-F5344CB8AC3E}">
        <p14:creationId xmlns:p14="http://schemas.microsoft.com/office/powerpoint/2010/main" val="3151675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en-GB" noProof="0" smtClean="0"/>
              <a:t>Fare clic per modificare lo stile del titolo</a:t>
            </a:r>
            <a:endParaRPr lang="en-GB" noProof="0"/>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smtClean="0"/>
              <a:t>Fare clic per modificare stili del testo dello schema</a:t>
            </a:r>
          </a:p>
          <a:p>
            <a:pPr lvl="1"/>
            <a:r>
              <a:rPr lang="en-GB" noProof="0" smtClean="0"/>
              <a:t>Secondo livello</a:t>
            </a:r>
          </a:p>
          <a:p>
            <a:pPr lvl="2"/>
            <a:r>
              <a:rPr lang="en-GB" noProof="0" smtClean="0"/>
              <a:t>Terzo livello</a:t>
            </a:r>
          </a:p>
          <a:p>
            <a:pPr lvl="3"/>
            <a:r>
              <a:rPr lang="en-GB" noProof="0" smtClean="0"/>
              <a:t>Quarto livello</a:t>
            </a:r>
          </a:p>
          <a:p>
            <a:pPr lvl="4"/>
            <a:r>
              <a:rPr lang="en-GB" noProof="0" smtClean="0"/>
              <a:t>Quinto livello</a:t>
            </a:r>
            <a:endParaRPr lang="en-GB" noProof="0"/>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noProof="0" smtClean="0"/>
              <a:t>Fare clic per modificare stili del testo dello schema</a:t>
            </a:r>
          </a:p>
          <a:p>
            <a:pPr lvl="1"/>
            <a:r>
              <a:rPr lang="en-GB" noProof="0" smtClean="0"/>
              <a:t>Secondo livello</a:t>
            </a:r>
          </a:p>
          <a:p>
            <a:pPr lvl="2"/>
            <a:r>
              <a:rPr lang="en-GB" noProof="0" smtClean="0"/>
              <a:t>Terzo livello</a:t>
            </a:r>
          </a:p>
          <a:p>
            <a:pPr lvl="3"/>
            <a:r>
              <a:rPr lang="en-GB" noProof="0" smtClean="0"/>
              <a:t>Quarto livello</a:t>
            </a:r>
          </a:p>
          <a:p>
            <a:pPr lvl="4"/>
            <a:r>
              <a:rPr lang="en-GB" noProof="0" smtClean="0"/>
              <a:t>Quinto livello</a:t>
            </a:r>
            <a:endParaRPr lang="en-GB" noProof="0"/>
          </a:p>
        </p:txBody>
      </p:sp>
      <p:sp>
        <p:nvSpPr>
          <p:cNvPr id="7" name="Segnaposto data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8" name="Segnaposto piè di pagina 7"/>
          <p:cNvSpPr>
            <a:spLocks noGrp="1"/>
          </p:cNvSpPr>
          <p:nvPr>
            <p:ph type="ftr" sz="quarter" idx="11"/>
          </p:nvPr>
        </p:nvSpPr>
        <p:spPr/>
        <p:txBody>
          <a:bodyPr/>
          <a:lstStyle>
            <a:lvl1pPr>
              <a:defRPr/>
            </a:lvl1pPr>
          </a:lstStyle>
          <a:p>
            <a:pPr>
              <a:defRPr/>
            </a:pPr>
            <a:r>
              <a:rPr lang="en-GB" noProof="0" smtClean="0"/>
              <a:t>Final  iMarine review</a:t>
            </a:r>
            <a:endParaRPr lang="en-GB" noProof="0"/>
          </a:p>
        </p:txBody>
      </p:sp>
      <p:sp>
        <p:nvSpPr>
          <p:cNvPr id="9" name="Segnaposto numero diapositiva 8"/>
          <p:cNvSpPr>
            <a:spLocks noGrp="1"/>
          </p:cNvSpPr>
          <p:nvPr>
            <p:ph type="sldNum" sz="quarter" idx="12"/>
          </p:nvPr>
        </p:nvSpPr>
        <p:spPr/>
        <p:txBody>
          <a:bodyPr/>
          <a:lstStyle>
            <a:lvl1pPr>
              <a:defRPr/>
            </a:lvl1pPr>
          </a:lstStyle>
          <a:p>
            <a:fld id="{B42C3EDA-089D-4370-A981-FDB3BF1A8A58}" type="slidenum">
              <a:rPr lang="en-GB" noProof="0" smtClean="0"/>
              <a:pPr/>
              <a:t>‹#›</a:t>
            </a:fld>
            <a:endParaRPr lang="en-GB" noProof="0"/>
          </a:p>
        </p:txBody>
      </p:sp>
    </p:spTree>
    <p:extLst>
      <p:ext uri="{BB962C8B-B14F-4D97-AF65-F5344CB8AC3E}">
        <p14:creationId xmlns:p14="http://schemas.microsoft.com/office/powerpoint/2010/main" val="2118161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noProof="0" smtClean="0"/>
              <a:t>Fare clic per modificare lo stile del titolo</a:t>
            </a:r>
            <a:endParaRPr lang="en-GB" noProof="0"/>
          </a:p>
        </p:txBody>
      </p:sp>
      <p:sp>
        <p:nvSpPr>
          <p:cNvPr id="3" name="Segnaposto data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4" name="Segnaposto piè di pagina 3"/>
          <p:cNvSpPr>
            <a:spLocks noGrp="1"/>
          </p:cNvSpPr>
          <p:nvPr>
            <p:ph type="ftr" sz="quarter" idx="11"/>
          </p:nvPr>
        </p:nvSpPr>
        <p:spPr/>
        <p:txBody>
          <a:bodyPr/>
          <a:lstStyle>
            <a:lvl1pPr>
              <a:defRPr/>
            </a:lvl1pPr>
          </a:lstStyle>
          <a:p>
            <a:pPr>
              <a:defRPr/>
            </a:pPr>
            <a:r>
              <a:rPr lang="en-GB" dirty="0" smtClean="0"/>
              <a:t>Final  </a:t>
            </a:r>
            <a:r>
              <a:rPr lang="en-GB" dirty="0" err="1" smtClean="0"/>
              <a:t>iMarine</a:t>
            </a:r>
            <a:r>
              <a:rPr lang="en-GB" dirty="0" smtClean="0"/>
              <a:t> review</a:t>
            </a:r>
            <a:endParaRPr lang="en-GB" dirty="0"/>
          </a:p>
        </p:txBody>
      </p:sp>
      <p:sp>
        <p:nvSpPr>
          <p:cNvPr id="5" name="Segnaposto numero diapositiva 4"/>
          <p:cNvSpPr>
            <a:spLocks noGrp="1"/>
          </p:cNvSpPr>
          <p:nvPr>
            <p:ph type="sldNum" sz="quarter" idx="12"/>
          </p:nvPr>
        </p:nvSpPr>
        <p:spPr/>
        <p:txBody>
          <a:bodyPr/>
          <a:lstStyle>
            <a:lvl1pPr>
              <a:defRPr/>
            </a:lvl1pPr>
          </a:lstStyle>
          <a:p>
            <a:fld id="{D0106E58-D3A5-4391-8EF5-65DB3093CCE8}" type="slidenum">
              <a:rPr lang="en-GB" noProof="0" smtClean="0"/>
              <a:pPr/>
              <a:t>‹#›</a:t>
            </a:fld>
            <a:endParaRPr lang="en-GB" noProof="0"/>
          </a:p>
        </p:txBody>
      </p:sp>
    </p:spTree>
    <p:extLst>
      <p:ext uri="{BB962C8B-B14F-4D97-AF65-F5344CB8AC3E}">
        <p14:creationId xmlns:p14="http://schemas.microsoft.com/office/powerpoint/2010/main" val="151138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3" name="Segnaposto piè di pagina 2"/>
          <p:cNvSpPr>
            <a:spLocks noGrp="1"/>
          </p:cNvSpPr>
          <p:nvPr>
            <p:ph type="ftr" sz="quarter" idx="11"/>
          </p:nvPr>
        </p:nvSpPr>
        <p:spPr/>
        <p:txBody>
          <a:bodyPr/>
          <a:lstStyle>
            <a:lvl1pPr>
              <a:defRPr/>
            </a:lvl1pPr>
          </a:lstStyle>
          <a:p>
            <a:pPr>
              <a:defRPr/>
            </a:pPr>
            <a:r>
              <a:rPr lang="en-GB" dirty="0" smtClean="0"/>
              <a:t>Final  </a:t>
            </a:r>
            <a:r>
              <a:rPr lang="en-GB" dirty="0" err="1" smtClean="0"/>
              <a:t>iMarine</a:t>
            </a:r>
            <a:r>
              <a:rPr lang="en-GB" dirty="0" smtClean="0"/>
              <a:t> review</a:t>
            </a:r>
            <a:endParaRPr lang="en-GB" dirty="0"/>
          </a:p>
        </p:txBody>
      </p:sp>
      <p:sp>
        <p:nvSpPr>
          <p:cNvPr id="4" name="Segnaposto numero diapositiva 3"/>
          <p:cNvSpPr>
            <a:spLocks noGrp="1"/>
          </p:cNvSpPr>
          <p:nvPr>
            <p:ph type="sldNum" sz="quarter" idx="12"/>
          </p:nvPr>
        </p:nvSpPr>
        <p:spPr/>
        <p:txBody>
          <a:bodyPr/>
          <a:lstStyle>
            <a:lvl1pPr>
              <a:defRPr/>
            </a:lvl1pPr>
          </a:lstStyle>
          <a:p>
            <a:fld id="{60CE2E01-A6A9-4D65-B7C6-99F51A798381}" type="slidenum">
              <a:rPr lang="en-GB" noProof="0" smtClean="0"/>
              <a:pPr/>
              <a:t>‹#›</a:t>
            </a:fld>
            <a:endParaRPr lang="en-GB" noProof="0"/>
          </a:p>
        </p:txBody>
      </p:sp>
    </p:spTree>
    <p:extLst>
      <p:ext uri="{BB962C8B-B14F-4D97-AF65-F5344CB8AC3E}">
        <p14:creationId xmlns:p14="http://schemas.microsoft.com/office/powerpoint/2010/main" val="106105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en-GB" noProof="0" smtClean="0"/>
              <a:t>Fare clic per modificare lo stile del titolo</a:t>
            </a:r>
            <a:endParaRPr lang="en-GB" noProof="0"/>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noProof="0" smtClean="0"/>
              <a:t>Fare clic per modificare stili del testo dello schema</a:t>
            </a:r>
          </a:p>
          <a:p>
            <a:pPr lvl="1"/>
            <a:r>
              <a:rPr lang="en-GB" noProof="0" smtClean="0"/>
              <a:t>Secondo livello</a:t>
            </a:r>
          </a:p>
          <a:p>
            <a:pPr lvl="2"/>
            <a:r>
              <a:rPr lang="en-GB" noProof="0" smtClean="0"/>
              <a:t>Terzo livello</a:t>
            </a:r>
          </a:p>
          <a:p>
            <a:pPr lvl="3"/>
            <a:r>
              <a:rPr lang="en-GB" noProof="0" smtClean="0"/>
              <a:t>Quarto livello</a:t>
            </a:r>
          </a:p>
          <a:p>
            <a:pPr lvl="4"/>
            <a:r>
              <a:rPr lang="en-GB" noProof="0" smtClean="0"/>
              <a:t>Quinto livello</a:t>
            </a:r>
            <a:endParaRPr lang="en-GB" noProof="0"/>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noProof="0" smtClean="0"/>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6" name="Segnaposto piè di pagina 5"/>
          <p:cNvSpPr>
            <a:spLocks noGrp="1"/>
          </p:cNvSpPr>
          <p:nvPr>
            <p:ph type="ftr" sz="quarter" idx="11"/>
          </p:nvPr>
        </p:nvSpPr>
        <p:spPr/>
        <p:txBody>
          <a:bodyPr/>
          <a:lstStyle>
            <a:lvl1pPr>
              <a:defRPr/>
            </a:lvl1pPr>
          </a:lstStyle>
          <a:p>
            <a:pPr>
              <a:defRPr/>
            </a:pPr>
            <a:r>
              <a:rPr lang="en-GB" noProof="0" smtClean="0"/>
              <a:t>Final  iMarine review</a:t>
            </a:r>
            <a:endParaRPr lang="en-GB" noProof="0"/>
          </a:p>
        </p:txBody>
      </p:sp>
      <p:sp>
        <p:nvSpPr>
          <p:cNvPr id="7" name="Segnaposto numero diapositiva 6"/>
          <p:cNvSpPr>
            <a:spLocks noGrp="1"/>
          </p:cNvSpPr>
          <p:nvPr>
            <p:ph type="sldNum" sz="quarter" idx="12"/>
          </p:nvPr>
        </p:nvSpPr>
        <p:spPr/>
        <p:txBody>
          <a:bodyPr/>
          <a:lstStyle>
            <a:lvl1pPr>
              <a:defRPr/>
            </a:lvl1pPr>
          </a:lstStyle>
          <a:p>
            <a:fld id="{FD23EA7A-4964-48F8-B873-20A5ED4C9F00}" type="slidenum">
              <a:rPr lang="en-GB" noProof="0" smtClean="0"/>
              <a:pPr/>
              <a:t>‹#›</a:t>
            </a:fld>
            <a:endParaRPr lang="en-GB" noProof="0"/>
          </a:p>
        </p:txBody>
      </p:sp>
    </p:spTree>
    <p:extLst>
      <p:ext uri="{BB962C8B-B14F-4D97-AF65-F5344CB8AC3E}">
        <p14:creationId xmlns:p14="http://schemas.microsoft.com/office/powerpoint/2010/main" val="38358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en-GB" noProof="0" smtClean="0"/>
              <a:t>Fare clic per modificare lo stile del titolo</a:t>
            </a:r>
            <a:endParaRPr lang="en-GB" noProof="0"/>
          </a:p>
        </p:txBody>
      </p:sp>
      <p:sp>
        <p:nvSpPr>
          <p:cNvPr id="3" name="Segnaposto immagin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noProof="0" smtClean="0"/>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GB" noProof="0"/>
          </a:p>
        </p:txBody>
      </p:sp>
      <p:sp>
        <p:nvSpPr>
          <p:cNvPr id="6" name="Segnaposto piè di pagina 5"/>
          <p:cNvSpPr>
            <a:spLocks noGrp="1"/>
          </p:cNvSpPr>
          <p:nvPr>
            <p:ph type="ftr" sz="quarter" idx="11"/>
          </p:nvPr>
        </p:nvSpPr>
        <p:spPr/>
        <p:txBody>
          <a:bodyPr/>
          <a:lstStyle>
            <a:lvl1pPr>
              <a:defRPr/>
            </a:lvl1pPr>
          </a:lstStyle>
          <a:p>
            <a:pPr>
              <a:defRPr/>
            </a:pPr>
            <a:r>
              <a:rPr lang="en-GB" noProof="0" smtClean="0"/>
              <a:t>Final  iMarine review</a:t>
            </a:r>
            <a:endParaRPr lang="en-GB" noProof="0"/>
          </a:p>
        </p:txBody>
      </p:sp>
      <p:sp>
        <p:nvSpPr>
          <p:cNvPr id="7" name="Segnaposto numero diapositiva 6"/>
          <p:cNvSpPr>
            <a:spLocks noGrp="1"/>
          </p:cNvSpPr>
          <p:nvPr>
            <p:ph type="sldNum" sz="quarter" idx="12"/>
          </p:nvPr>
        </p:nvSpPr>
        <p:spPr/>
        <p:txBody>
          <a:bodyPr/>
          <a:lstStyle>
            <a:lvl1pPr>
              <a:defRPr/>
            </a:lvl1pPr>
          </a:lstStyle>
          <a:p>
            <a:fld id="{EF5E25D7-0C5A-4568-A8BC-7758E8083A10}" type="slidenum">
              <a:rPr lang="en-GB" noProof="0" smtClean="0"/>
              <a:pPr/>
              <a:t>‹#›</a:t>
            </a:fld>
            <a:endParaRPr lang="en-GB" noProof="0"/>
          </a:p>
        </p:txBody>
      </p:sp>
    </p:spTree>
    <p:extLst>
      <p:ext uri="{BB962C8B-B14F-4D97-AF65-F5344CB8AC3E}">
        <p14:creationId xmlns:p14="http://schemas.microsoft.com/office/powerpoint/2010/main" val="1019119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Segnaposto titolo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noProof="0" smtClean="0"/>
              <a:t>Fare clic per modificare stile</a:t>
            </a:r>
          </a:p>
        </p:txBody>
      </p:sp>
      <p:sp>
        <p:nvSpPr>
          <p:cNvPr id="1027" name="Segnaposto testo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noProof="0" smtClean="0"/>
              <a:t>Fare clic per modificare gli stili del testo dello schema</a:t>
            </a:r>
          </a:p>
          <a:p>
            <a:pPr lvl="1"/>
            <a:r>
              <a:rPr lang="en-GB" noProof="0" smtClean="0"/>
              <a:t>Secondo livello</a:t>
            </a:r>
          </a:p>
          <a:p>
            <a:pPr lvl="2"/>
            <a:r>
              <a:rPr lang="en-GB" noProof="0" smtClean="0"/>
              <a:t>Terzo livello</a:t>
            </a:r>
          </a:p>
          <a:p>
            <a:pPr lvl="3"/>
            <a:r>
              <a:rPr lang="en-GB" noProof="0" smtClean="0"/>
              <a:t>Quarto livello</a:t>
            </a:r>
          </a:p>
          <a:p>
            <a:pPr lvl="4"/>
            <a:r>
              <a:rPr lang="en-GB" noProof="0" smtClean="0"/>
              <a:t>Quinto livello</a:t>
            </a:r>
          </a:p>
        </p:txBody>
      </p:sp>
      <p:sp>
        <p:nvSpPr>
          <p:cNvPr id="5" name="Segnaposto piè di pagina 4"/>
          <p:cNvSpPr>
            <a:spLocks noGrp="1"/>
          </p:cNvSpPr>
          <p:nvPr>
            <p:ph type="ftr" sz="quarter" idx="3"/>
          </p:nvPr>
        </p:nvSpPr>
        <p:spPr>
          <a:xfrm>
            <a:off x="3124200" y="6538913"/>
            <a:ext cx="2895600" cy="301625"/>
          </a:xfrm>
          <a:prstGeom prst="rect">
            <a:avLst/>
          </a:prstGeom>
        </p:spPr>
        <p:txBody>
          <a:bodyPr vert="horz" lIns="91440" tIns="45720" rIns="91440" bIns="45720" rtlCol="0" anchor="ctr"/>
          <a:lstStyle>
            <a:lvl1pPr algn="ctr" fontAlgn="auto">
              <a:spcBef>
                <a:spcPts val="0"/>
              </a:spcBef>
              <a:spcAft>
                <a:spcPts val="0"/>
              </a:spcAft>
              <a:defRPr sz="1200">
                <a:solidFill>
                  <a:srgbClr val="DDEFF7"/>
                </a:solidFill>
                <a:latin typeface="+mn-lt"/>
                <a:ea typeface="+mn-ea"/>
                <a:cs typeface="+mn-cs"/>
              </a:defRPr>
            </a:lvl1pPr>
          </a:lstStyle>
          <a:p>
            <a:pPr>
              <a:defRPr/>
            </a:pPr>
            <a:r>
              <a:rPr lang="en-GB" dirty="0" smtClean="0"/>
              <a:t>Final  </a:t>
            </a:r>
            <a:r>
              <a:rPr lang="en-GB" dirty="0" err="1" smtClean="0"/>
              <a:t>iMarine</a:t>
            </a:r>
            <a:r>
              <a:rPr lang="en-GB" dirty="0" smtClean="0"/>
              <a:t> review</a:t>
            </a:r>
            <a:endParaRPr lang="en-GB" dirty="0"/>
          </a:p>
        </p:txBody>
      </p:sp>
      <p:sp>
        <p:nvSpPr>
          <p:cNvPr id="6" name="Segnaposto numero diapositiva 5"/>
          <p:cNvSpPr>
            <a:spLocks noGrp="1"/>
          </p:cNvSpPr>
          <p:nvPr>
            <p:ph type="sldNum" sz="quarter" idx="4"/>
          </p:nvPr>
        </p:nvSpPr>
        <p:spPr>
          <a:xfrm>
            <a:off x="6553200" y="6538913"/>
            <a:ext cx="2133600" cy="3016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DDEFF7"/>
                </a:solidFill>
              </a:defRPr>
            </a:lvl1pPr>
          </a:lstStyle>
          <a:p>
            <a:fld id="{97D4D0A5-6E2E-4BFB-A017-DAF4D018B6E5}" type="slidenum">
              <a:rPr lang="en-GB" noProof="0" smtClean="0"/>
              <a:pPr/>
              <a:t>‹#›</a:t>
            </a:fld>
            <a:endParaRPr lang="en-GB" noProof="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rgbClr val="121C48"/>
          </a:solidFill>
          <a:latin typeface="+mn-lt"/>
          <a:ea typeface="MS PGothic" pitchFamily="34" charset="-128"/>
          <a:cs typeface="ＭＳ Ｐゴシック" charset="0"/>
        </a:defRPr>
      </a:lvl1pPr>
      <a:lvl2pPr marL="742950" indent="-285750" algn="l" defTabSz="457200" rtl="0" eaLnBrk="1" fontAlgn="base" hangingPunct="1">
        <a:spcBef>
          <a:spcPct val="20000"/>
        </a:spcBef>
        <a:spcAft>
          <a:spcPct val="0"/>
        </a:spcAft>
        <a:buFont typeface="Arial" pitchFamily="34" charset="0"/>
        <a:buChar char="–"/>
        <a:defRPr sz="2800" kern="1200">
          <a:solidFill>
            <a:srgbClr val="121C48"/>
          </a:solidFill>
          <a:latin typeface="+mn-lt"/>
          <a:ea typeface="MS PGothic" pitchFamily="34" charset="-128"/>
          <a:cs typeface="+mn-cs"/>
        </a:defRPr>
      </a:lvl2pPr>
      <a:lvl3pPr marL="1143000" indent="-228600" algn="l" defTabSz="457200" rtl="0" eaLnBrk="1" fontAlgn="base" hangingPunct="1">
        <a:spcBef>
          <a:spcPct val="20000"/>
        </a:spcBef>
        <a:spcAft>
          <a:spcPct val="0"/>
        </a:spcAft>
        <a:buFont typeface="Arial" pitchFamily="34" charset="0"/>
        <a:buChar char="•"/>
        <a:defRPr sz="2400" kern="1200">
          <a:solidFill>
            <a:srgbClr val="121C48"/>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pitchFamily="34" charset="0"/>
        <a:buChar char="–"/>
        <a:defRPr sz="2000" kern="1200">
          <a:solidFill>
            <a:srgbClr val="121C48"/>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pitchFamily="34" charset="0"/>
        <a:buChar char="»"/>
        <a:defRPr sz="2000" kern="1200">
          <a:solidFill>
            <a:srgbClr val="121C48"/>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gif"/></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hyperlink" Target="http://www.ics.forth.gr/isl/ontology/MarineTLO" TargetMode="External"/><Relationship Id="rId2" Type="http://schemas.openxmlformats.org/officeDocument/2006/relationships/hyperlink" Target="http://www.ics.forth.gr/isl/MarineTLO" TargetMode="External"/><Relationship Id="rId1" Type="http://schemas.openxmlformats.org/officeDocument/2006/relationships/slideLayout" Target="../slideLayouts/slideLayout2.xml"/><Relationship Id="rId6" Type="http://schemas.openxmlformats.org/officeDocument/2006/relationships/hyperlink" Target="http://www.ics.forth.gr/isl/X-Link" TargetMode="External"/><Relationship Id="rId5" Type="http://schemas.openxmlformats.org/officeDocument/2006/relationships/hyperlink" Target="http://www.ics.forth.gr/isl/X-Search" TargetMode="External"/><Relationship Id="rId4" Type="http://schemas.openxmlformats.org/officeDocument/2006/relationships/hyperlink" Target="http://www.ics.forth.gr/isl/Matwa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jpeg"/><Relationship Id="rId7" Type="http://schemas.openxmlformats.org/officeDocument/2006/relationships/image" Target="../media/image92.JPG"/><Relationship Id="rId12" Type="http://schemas.openxmlformats.org/officeDocument/2006/relationships/image" Target="../media/image97.jpeg"/><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6.jpg"/><Relationship Id="rId5" Type="http://schemas.openxmlformats.org/officeDocument/2006/relationships/image" Target="../media/image90.jpg"/><Relationship Id="rId10" Type="http://schemas.openxmlformats.org/officeDocument/2006/relationships/image" Target="../media/image95.png"/><Relationship Id="rId4" Type="http://schemas.openxmlformats.org/officeDocument/2006/relationships/image" Target="../media/image89.jpeg"/><Relationship Id="rId9" Type="http://schemas.openxmlformats.org/officeDocument/2006/relationships/image" Target="../media/image94.jpeg"/></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ottotitolo 2"/>
          <p:cNvSpPr>
            <a:spLocks noGrp="1"/>
          </p:cNvSpPr>
          <p:nvPr>
            <p:ph type="subTitle" idx="1"/>
          </p:nvPr>
        </p:nvSpPr>
        <p:spPr>
          <a:xfrm>
            <a:off x="606392" y="4164107"/>
            <a:ext cx="8125423" cy="1447800"/>
          </a:xfrm>
        </p:spPr>
        <p:txBody>
          <a:bodyPr/>
          <a:lstStyle/>
          <a:p>
            <a:pPr eaLnBrk="1" hangingPunct="1"/>
            <a:r>
              <a:rPr lang="it-IT" dirty="0" smtClean="0"/>
              <a:t>Yannis Marketakis</a:t>
            </a:r>
          </a:p>
        </p:txBody>
      </p:sp>
      <p:sp>
        <p:nvSpPr>
          <p:cNvPr id="6" name="Titolo 1"/>
          <p:cNvSpPr txBox="1">
            <a:spLocks/>
          </p:cNvSpPr>
          <p:nvPr/>
        </p:nvSpPr>
        <p:spPr bwMode="auto">
          <a:xfrm>
            <a:off x="1048657" y="2655947"/>
            <a:ext cx="777240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4400" kern="1200">
                <a:solidFill>
                  <a:srgbClr val="121C48"/>
                </a:solidFill>
                <a:latin typeface="+mj-lt"/>
                <a:ea typeface="MS PGothic" pitchFamily="34" charset="-128"/>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a:lstStyle>
          <a:p>
            <a:r>
              <a:rPr lang="en-US" b="1" dirty="0" err="1" smtClean="0">
                <a:solidFill>
                  <a:srgbClr val="4090C8"/>
                </a:solidFill>
                <a:ea typeface="MS PGothic"/>
              </a:rPr>
              <a:t>iMarine</a:t>
            </a:r>
            <a:r>
              <a:rPr lang="en-US" b="1" dirty="0" smtClean="0">
                <a:solidFill>
                  <a:srgbClr val="4090C8"/>
                </a:solidFill>
                <a:ea typeface="MS PGothic"/>
              </a:rPr>
              <a:t> (EU FP7 </a:t>
            </a:r>
            <a:r>
              <a:rPr lang="en-US" b="1" dirty="0">
                <a:solidFill>
                  <a:srgbClr val="4090C8"/>
                </a:solidFill>
                <a:ea typeface="MS PGothic"/>
              </a:rPr>
              <a:t>- 283644)</a:t>
            </a:r>
            <a:endParaRPr lang="en-US" b="1" dirty="0" smtClean="0">
              <a:solidFill>
                <a:srgbClr val="4090C8"/>
              </a:solidFill>
              <a:ea typeface="MS PGothic"/>
            </a:endParaRPr>
          </a:p>
          <a:p>
            <a:r>
              <a:rPr lang="en-US" b="1" dirty="0" smtClean="0">
                <a:solidFill>
                  <a:srgbClr val="4090C8"/>
                </a:solidFill>
                <a:ea typeface="MS PGothic"/>
              </a:rPr>
              <a:t>FORTH activities</a:t>
            </a:r>
          </a:p>
          <a:p>
            <a:endParaRPr lang="en-GB" sz="2800" b="1" dirty="0" smtClean="0">
              <a:solidFill>
                <a:schemeClr val="accent5"/>
              </a:solidFill>
              <a:ea typeface="MS PGothic"/>
            </a:endParaRPr>
          </a:p>
        </p:txBody>
      </p:sp>
      <p:pic>
        <p:nvPicPr>
          <p:cNvPr id="4" name="Picture 2" descr="FORTH-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537" y="5426912"/>
            <a:ext cx="3224463" cy="100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492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MarineTLO</a:t>
            </a:r>
            <a:r>
              <a:rPr lang="en-US" dirty="0" smtClean="0"/>
              <a:t>-based Warehouse</a:t>
            </a:r>
            <a:endParaRPr lang="el-GR" dirty="0"/>
          </a:p>
        </p:txBody>
      </p:sp>
      <p:pic>
        <p:nvPicPr>
          <p:cNvPr id="100" name="Picture 99"/>
          <p:cNvPicPr>
            <a:picLocks noChangeAspect="1"/>
          </p:cNvPicPr>
          <p:nvPr/>
        </p:nvPicPr>
        <p:blipFill>
          <a:blip r:embed="rId2"/>
          <a:stretch>
            <a:fillRect/>
          </a:stretch>
        </p:blipFill>
        <p:spPr>
          <a:xfrm>
            <a:off x="514350" y="1182623"/>
            <a:ext cx="8115300" cy="5437251"/>
          </a:xfrm>
          <a:prstGeom prst="rect">
            <a:avLst/>
          </a:prstGeom>
        </p:spPr>
      </p:pic>
      <p:sp>
        <p:nvSpPr>
          <p:cNvPr id="3" name="Slide Number Placeholder 2"/>
          <p:cNvSpPr>
            <a:spLocks noGrp="1"/>
          </p:cNvSpPr>
          <p:nvPr>
            <p:ph type="sldNum" sz="quarter" idx="12"/>
          </p:nvPr>
        </p:nvSpPr>
        <p:spPr/>
        <p:txBody>
          <a:bodyPr/>
          <a:lstStyle/>
          <a:p>
            <a:fld id="{4AA4D77F-BFCC-4678-8786-233394E64B40}" type="slidenum">
              <a:rPr lang="en-GB" noProof="0" smtClean="0"/>
              <a:pPr/>
              <a:t>10</a:t>
            </a:fld>
            <a:endParaRPr lang="en-GB" noProof="0"/>
          </a:p>
        </p:txBody>
      </p:sp>
    </p:spTree>
    <p:extLst>
      <p:ext uri="{BB962C8B-B14F-4D97-AF65-F5344CB8AC3E}">
        <p14:creationId xmlns:p14="http://schemas.microsoft.com/office/powerpoint/2010/main" val="2517645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p Arrow 3"/>
          <p:cNvSpPr/>
          <p:nvPr/>
        </p:nvSpPr>
        <p:spPr>
          <a:xfrm>
            <a:off x="5782419" y="4869160"/>
            <a:ext cx="85725" cy="255587"/>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5" name="Up Arrow 15"/>
          <p:cNvSpPr>
            <a:spLocks noChangeArrowheads="1"/>
          </p:cNvSpPr>
          <p:nvPr/>
        </p:nvSpPr>
        <p:spPr bwMode="auto">
          <a:xfrm>
            <a:off x="7326313" y="4891088"/>
            <a:ext cx="100012" cy="204787"/>
          </a:xfrm>
          <a:prstGeom prst="upArrow">
            <a:avLst>
              <a:gd name="adj1" fmla="val 50000"/>
              <a:gd name="adj2" fmla="val 12200"/>
            </a:avLst>
          </a:prstGeom>
          <a:noFill/>
          <a:ln w="25400">
            <a:solidFill>
              <a:srgbClr val="4F81BD"/>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l-GR" sz="1400" b="0" i="0" u="none" strike="noStrike" kern="0" cap="none" spc="0" normalizeH="0" baseline="0" noProof="0" smtClean="0">
              <a:ln>
                <a:noFill/>
              </a:ln>
              <a:solidFill>
                <a:srgbClr val="FFFFFF"/>
              </a:solidFill>
              <a:effectLst/>
              <a:uLnTx/>
              <a:uFillTx/>
              <a:latin typeface="Calibri" pitchFamily="34" charset="0"/>
              <a:ea typeface="MS PGothic" pitchFamily="34" charset="-128"/>
              <a:cs typeface="Arial" pitchFamily="34" charset="0"/>
            </a:endParaRPr>
          </a:p>
        </p:txBody>
      </p:sp>
      <p:pic>
        <p:nvPicPr>
          <p:cNvPr id="6" name="Picture 4" descr="https://encrypted-tbn3.gstatic.com/images?q=tbn:ANd9GcRY0TxoMnWGL1STmX7NVm66D7J2YC0BHLeTIas1cRSqlu6uc-8o6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1050" y="5070475"/>
            <a:ext cx="79851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592138" y="795338"/>
            <a:ext cx="7594600" cy="2841625"/>
          </a:xfrm>
          <a:prstGeom prst="rect">
            <a:avLst/>
          </a:prstGeom>
          <a:noFill/>
          <a:ln w="57150" algn="ctr">
            <a:solidFill>
              <a:srgbClr val="385D8A"/>
            </a:solidFill>
            <a:miter lim="800000"/>
            <a:headEnd/>
            <a:tailEnd/>
          </a:ln>
        </p:spPr>
        <p:txBody>
          <a:bodyPr anchor="ctr"/>
          <a:lstStyle/>
          <a:p>
            <a:pPr fontAlgn="auto">
              <a:spcBef>
                <a:spcPts val="0"/>
              </a:spcBef>
              <a:spcAft>
                <a:spcPts val="0"/>
              </a:spcAft>
              <a:defRPr/>
            </a:pPr>
            <a:endParaRPr lang="el-GR" sz="1400">
              <a:solidFill>
                <a:prstClr val="white"/>
              </a:solidFill>
              <a:latin typeface="Calibri" pitchFamily="34" charset="0"/>
              <a:ea typeface="MS PGothic"/>
            </a:endParaRPr>
          </a:p>
        </p:txBody>
      </p:sp>
      <p:sp>
        <p:nvSpPr>
          <p:cNvPr id="8" name="TextBox 9"/>
          <p:cNvSpPr txBox="1">
            <a:spLocks noChangeArrowheads="1"/>
          </p:cNvSpPr>
          <p:nvPr/>
        </p:nvSpPr>
        <p:spPr bwMode="auto">
          <a:xfrm>
            <a:off x="3244850" y="963613"/>
            <a:ext cx="2187575" cy="425450"/>
          </a:xfrm>
          <a:prstGeom prst="rect">
            <a:avLst/>
          </a:prstGeom>
          <a:solidFill>
            <a:srgbClr val="FCD5B5"/>
          </a:solidFill>
          <a:ln w="28575">
            <a:solidFill>
              <a:srgbClr val="306D99"/>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306D99"/>
                </a:solidFill>
                <a:effectLst/>
                <a:uLnTx/>
                <a:uFillTx/>
                <a:latin typeface="Lucida Console" panose="020B0609040504020204" pitchFamily="49" charset="0"/>
                <a:ea typeface="MS PGothic"/>
                <a:cs typeface="Arial" charset="0"/>
              </a:rPr>
              <a:t>MarineTLO</a:t>
            </a:r>
            <a:endParaRPr kumimoji="0" lang="el-GR" sz="2000" b="1" i="0" u="none" strike="noStrike" kern="0" cap="none" spc="0" normalizeH="0" baseline="0" noProof="0" dirty="0">
              <a:ln>
                <a:noFill/>
              </a:ln>
              <a:solidFill>
                <a:srgbClr val="306D99"/>
              </a:solidFill>
              <a:effectLst/>
              <a:uLnTx/>
              <a:uFillTx/>
              <a:latin typeface="Lucida Console" panose="020B0609040504020204" pitchFamily="49" charset="0"/>
              <a:ea typeface="MS PGothic"/>
              <a:cs typeface="Arial" charset="0"/>
            </a:endParaRPr>
          </a:p>
        </p:txBody>
      </p:sp>
      <p:sp>
        <p:nvSpPr>
          <p:cNvPr id="9" name="Rounded Rectangle 8"/>
          <p:cNvSpPr>
            <a:spLocks noChangeArrowheads="1"/>
          </p:cNvSpPr>
          <p:nvPr/>
        </p:nvSpPr>
        <p:spPr bwMode="auto">
          <a:xfrm>
            <a:off x="655638" y="2795588"/>
            <a:ext cx="1017587" cy="719137"/>
          </a:xfrm>
          <a:prstGeom prst="roundRect">
            <a:avLst>
              <a:gd name="adj" fmla="val 16667"/>
            </a:avLst>
          </a:prstGeom>
          <a:solidFill>
            <a:srgbClr val="99CCFF"/>
          </a:solidFill>
          <a:ln w="25400">
            <a:solidFill>
              <a:srgbClr val="4F81BD"/>
            </a:solidFill>
            <a:prstDash val="dash"/>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FLOD</a:t>
            </a:r>
            <a:endParaRPr kumimoji="0" lang="el-GR"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10" name="Rounded Rectangle 9"/>
          <p:cNvSpPr>
            <a:spLocks noChangeArrowheads="1"/>
          </p:cNvSpPr>
          <p:nvPr/>
        </p:nvSpPr>
        <p:spPr bwMode="auto">
          <a:xfrm>
            <a:off x="1924050" y="2795588"/>
            <a:ext cx="1479550" cy="719137"/>
          </a:xfrm>
          <a:prstGeom prst="roundRect">
            <a:avLst>
              <a:gd name="adj" fmla="val 16667"/>
            </a:avLst>
          </a:prstGeom>
          <a:solidFill>
            <a:srgbClr val="99CCFF"/>
          </a:solidFill>
          <a:ln w="25400">
            <a:solidFill>
              <a:srgbClr val="4F81BD"/>
            </a:solidFill>
            <a:prstDash val="dash"/>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ECOSCOPE</a:t>
            </a:r>
            <a:endParaRPr kumimoji="0" lang="el-GR"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11" name="Rounded Rectangle 10"/>
          <p:cNvSpPr>
            <a:spLocks noChangeArrowheads="1"/>
          </p:cNvSpPr>
          <p:nvPr/>
        </p:nvSpPr>
        <p:spPr bwMode="auto">
          <a:xfrm>
            <a:off x="3625850" y="2795588"/>
            <a:ext cx="1293813" cy="719137"/>
          </a:xfrm>
          <a:prstGeom prst="roundRect">
            <a:avLst>
              <a:gd name="adj" fmla="val 16667"/>
            </a:avLst>
          </a:prstGeom>
          <a:solidFill>
            <a:srgbClr val="99CCFF"/>
          </a:solidFill>
          <a:ln w="25400">
            <a:solidFill>
              <a:srgbClr val="4F81BD"/>
            </a:solidFill>
            <a:prstDash val="dash"/>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WoRMS (part of)</a:t>
            </a:r>
            <a:endParaRPr kumimoji="0" lang="el-GR"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12" name="Rounded Rectangle 11"/>
          <p:cNvSpPr/>
          <p:nvPr/>
        </p:nvSpPr>
        <p:spPr>
          <a:xfrm>
            <a:off x="655638" y="2181225"/>
            <a:ext cx="1203325" cy="454025"/>
          </a:xfrm>
          <a:prstGeom prst="roundRect">
            <a:avLst/>
          </a:prstGeom>
          <a:solidFill>
            <a:srgbClr val="F79646">
              <a:lumMod val="20000"/>
              <a:lumOff val="80000"/>
            </a:srgbClr>
          </a:solid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306D99"/>
                </a:solidFill>
                <a:effectLst/>
                <a:uLnTx/>
                <a:uFillTx/>
                <a:latin typeface="+mn-lt"/>
                <a:ea typeface="MS PGothic"/>
              </a:rPr>
              <a:t>FLOD-to-TLO mapping</a:t>
            </a:r>
            <a:endParaRPr kumimoji="0" lang="el-GR" sz="1100" b="1" i="0" u="none" strike="noStrike" kern="0" cap="none" spc="0" normalizeH="0" baseline="0" noProof="0" dirty="0">
              <a:ln>
                <a:noFill/>
              </a:ln>
              <a:solidFill>
                <a:srgbClr val="306D99"/>
              </a:solidFill>
              <a:effectLst/>
              <a:uLnTx/>
              <a:uFillTx/>
              <a:latin typeface="+mn-lt"/>
              <a:ea typeface="MS PGothic"/>
            </a:endParaRPr>
          </a:p>
        </p:txBody>
      </p:sp>
      <p:sp>
        <p:nvSpPr>
          <p:cNvPr id="13" name="Rounded Rectangle 12"/>
          <p:cNvSpPr/>
          <p:nvPr/>
        </p:nvSpPr>
        <p:spPr>
          <a:xfrm>
            <a:off x="1935163" y="2181225"/>
            <a:ext cx="1541462" cy="454025"/>
          </a:xfrm>
          <a:prstGeom prst="roundRect">
            <a:avLst/>
          </a:prstGeom>
          <a:solidFill>
            <a:srgbClr val="F79646">
              <a:lumMod val="20000"/>
              <a:lumOff val="80000"/>
            </a:srgbClr>
          </a:solid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306D99"/>
                </a:solidFill>
                <a:effectLst/>
                <a:uLnTx/>
                <a:uFillTx/>
                <a:latin typeface="+mn-lt"/>
                <a:ea typeface="MS PGothic"/>
              </a:rPr>
              <a:t>ECOSCOPE-to-TLO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306D99"/>
                </a:solidFill>
                <a:effectLst/>
                <a:uLnTx/>
                <a:uFillTx/>
                <a:latin typeface="+mn-lt"/>
                <a:ea typeface="MS PGothic"/>
              </a:rPr>
              <a:t>mapping</a:t>
            </a:r>
            <a:endParaRPr kumimoji="0" lang="el-GR" sz="1100" b="1" i="0" u="none" strike="noStrike" kern="0" cap="none" spc="0" normalizeH="0" baseline="0" noProof="0" dirty="0">
              <a:ln>
                <a:noFill/>
              </a:ln>
              <a:solidFill>
                <a:srgbClr val="306D99"/>
              </a:solidFill>
              <a:effectLst/>
              <a:uLnTx/>
              <a:uFillTx/>
              <a:latin typeface="+mn-lt"/>
              <a:ea typeface="MS PGothic"/>
            </a:endParaRPr>
          </a:p>
        </p:txBody>
      </p:sp>
      <p:sp>
        <p:nvSpPr>
          <p:cNvPr id="14" name="Rounded Rectangle 20"/>
          <p:cNvSpPr>
            <a:spLocks noChangeArrowheads="1"/>
          </p:cNvSpPr>
          <p:nvPr/>
        </p:nvSpPr>
        <p:spPr bwMode="auto">
          <a:xfrm>
            <a:off x="5157788" y="2181225"/>
            <a:ext cx="1323975" cy="454025"/>
          </a:xfrm>
          <a:prstGeom prst="roundRect">
            <a:avLst>
              <a:gd name="adj" fmla="val 16667"/>
            </a:avLst>
          </a:prstGeom>
          <a:solidFill>
            <a:srgbClr val="F79646">
              <a:lumMod val="20000"/>
              <a:lumOff val="80000"/>
            </a:srgbClr>
          </a:solidFill>
          <a:ln w="25400" algn="ctr">
            <a:solidFill>
              <a:srgbClr val="4F81BD"/>
            </a:solidFill>
            <a:round/>
            <a:headEnd/>
            <a:tailEnd/>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err="1">
                <a:ln>
                  <a:noFill/>
                </a:ln>
                <a:solidFill>
                  <a:srgbClr val="306D99"/>
                </a:solidFill>
                <a:effectLst/>
                <a:uLnTx/>
                <a:uFillTx/>
                <a:latin typeface="Calibri" pitchFamily="34" charset="0"/>
                <a:ea typeface="MS PGothic"/>
                <a:cs typeface="Arial" charset="0"/>
              </a:rPr>
              <a:t>DBpedia</a:t>
            </a:r>
            <a:r>
              <a:rPr kumimoji="0" lang="en-US" sz="1100" b="1" i="0" u="none" strike="noStrike" kern="0" cap="none" spc="0" normalizeH="0" baseline="0" noProof="0" dirty="0">
                <a:ln>
                  <a:noFill/>
                </a:ln>
                <a:solidFill>
                  <a:srgbClr val="306D99"/>
                </a:solidFill>
                <a:effectLst/>
                <a:uLnTx/>
                <a:uFillTx/>
                <a:latin typeface="Calibri" pitchFamily="34" charset="0"/>
                <a:ea typeface="MS PGothic"/>
                <a:cs typeface="Arial" charset="0"/>
              </a:rPr>
              <a:t>-to-TLO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306D99"/>
                </a:solidFill>
                <a:effectLst/>
                <a:uLnTx/>
                <a:uFillTx/>
                <a:latin typeface="Calibri" pitchFamily="34" charset="0"/>
                <a:ea typeface="MS PGothic"/>
                <a:cs typeface="Arial" charset="0"/>
              </a:rPr>
              <a:t>mapping</a:t>
            </a:r>
            <a:endParaRPr kumimoji="0" lang="el-GR" sz="1100" b="1" i="0" u="none" strike="noStrike" kern="0" cap="none" spc="0" normalizeH="0" baseline="0" noProof="0" dirty="0">
              <a:ln>
                <a:noFill/>
              </a:ln>
              <a:solidFill>
                <a:srgbClr val="306D99"/>
              </a:solidFill>
              <a:effectLst/>
              <a:uLnTx/>
              <a:uFillTx/>
              <a:latin typeface="Calibri" pitchFamily="34" charset="0"/>
              <a:ea typeface="MS PGothic"/>
              <a:cs typeface="Arial" charset="0"/>
            </a:endParaRPr>
          </a:p>
        </p:txBody>
      </p:sp>
      <p:sp>
        <p:nvSpPr>
          <p:cNvPr id="15" name="Rounded Rectangle 12"/>
          <p:cNvSpPr>
            <a:spLocks noChangeArrowheads="1"/>
          </p:cNvSpPr>
          <p:nvPr/>
        </p:nvSpPr>
        <p:spPr bwMode="auto">
          <a:xfrm>
            <a:off x="5157788" y="2795588"/>
            <a:ext cx="1293812" cy="719137"/>
          </a:xfrm>
          <a:prstGeom prst="roundRect">
            <a:avLst>
              <a:gd name="adj" fmla="val 16667"/>
            </a:avLst>
          </a:prstGeom>
          <a:solidFill>
            <a:srgbClr val="99CCFF"/>
          </a:solidFill>
          <a:ln w="25400">
            <a:solidFill>
              <a:srgbClr val="4F81BD"/>
            </a:solidFill>
            <a:prstDash val="dash"/>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DBpedia</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(part of)</a:t>
            </a:r>
            <a:endParaRPr kumimoji="0" lang="el-GR"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16" name="Rounded Rectangle 15"/>
          <p:cNvSpPr>
            <a:spLocks noChangeArrowheads="1"/>
          </p:cNvSpPr>
          <p:nvPr/>
        </p:nvSpPr>
        <p:spPr bwMode="auto">
          <a:xfrm>
            <a:off x="6653213" y="2795588"/>
            <a:ext cx="1293812" cy="719137"/>
          </a:xfrm>
          <a:prstGeom prst="roundRect">
            <a:avLst>
              <a:gd name="adj" fmla="val 16667"/>
            </a:avLst>
          </a:prstGeom>
          <a:solidFill>
            <a:srgbClr val="99CCFF"/>
          </a:solidFill>
          <a:ln w="25400">
            <a:solidFill>
              <a:srgbClr val="4F81BD"/>
            </a:solidFill>
            <a:prstDash val="dash"/>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FishBase</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(part of)</a:t>
            </a:r>
            <a:endParaRPr kumimoji="0" lang="el-GR"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17" name="Rounded Rectangle 11"/>
          <p:cNvSpPr>
            <a:spLocks noChangeArrowheads="1"/>
          </p:cNvSpPr>
          <p:nvPr/>
        </p:nvSpPr>
        <p:spPr bwMode="auto">
          <a:xfrm>
            <a:off x="2105025" y="1541463"/>
            <a:ext cx="1139825" cy="481012"/>
          </a:xfrm>
          <a:prstGeom prst="roundRect">
            <a:avLst>
              <a:gd name="adj" fmla="val 16667"/>
            </a:avLst>
          </a:prstGeom>
          <a:solidFill>
            <a:srgbClr val="CCFFCC"/>
          </a:solidFill>
          <a:ln w="25400">
            <a:solidFill>
              <a:srgbClr val="306D99"/>
            </a:solidFill>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Ecoscope </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sameAs Links</a:t>
            </a:r>
            <a:endParaRPr kumimoji="0" lang="el-GR"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18" name="Rounded Rectangle 11"/>
          <p:cNvSpPr>
            <a:spLocks noChangeArrowheads="1"/>
          </p:cNvSpPr>
          <p:nvPr/>
        </p:nvSpPr>
        <p:spPr bwMode="auto">
          <a:xfrm>
            <a:off x="655638" y="1541463"/>
            <a:ext cx="1139825" cy="481012"/>
          </a:xfrm>
          <a:prstGeom prst="roundRect">
            <a:avLst>
              <a:gd name="adj" fmla="val 16667"/>
            </a:avLst>
          </a:prstGeom>
          <a:solidFill>
            <a:srgbClr val="CCFFCC"/>
          </a:solidFill>
          <a:ln w="25400">
            <a:solidFill>
              <a:srgbClr val="4F81BD"/>
            </a:solidFill>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FLOD</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sameAs Links</a:t>
            </a:r>
            <a:endParaRPr kumimoji="0" lang="el-GR"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19" name="Rounded Rectangle 11"/>
          <p:cNvSpPr>
            <a:spLocks noChangeArrowheads="1"/>
          </p:cNvSpPr>
          <p:nvPr/>
        </p:nvSpPr>
        <p:spPr bwMode="auto">
          <a:xfrm>
            <a:off x="3733800" y="1939925"/>
            <a:ext cx="1139825" cy="481013"/>
          </a:xfrm>
          <a:prstGeom prst="roundRect">
            <a:avLst>
              <a:gd name="adj" fmla="val 16667"/>
            </a:avLst>
          </a:prstGeom>
          <a:solidFill>
            <a:srgbClr val="CCFFCC"/>
          </a:solidFill>
          <a:ln w="25400">
            <a:solidFill>
              <a:srgbClr val="4F81BD"/>
            </a:solidFill>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WoRMS</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sameAs Links</a:t>
            </a:r>
            <a:endParaRPr kumimoji="0" lang="el-GR"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20" name="Rounded Rectangle 11"/>
          <p:cNvSpPr>
            <a:spLocks noChangeArrowheads="1"/>
          </p:cNvSpPr>
          <p:nvPr/>
        </p:nvSpPr>
        <p:spPr bwMode="auto">
          <a:xfrm>
            <a:off x="5300663" y="1541463"/>
            <a:ext cx="1139825" cy="481012"/>
          </a:xfrm>
          <a:prstGeom prst="roundRect">
            <a:avLst>
              <a:gd name="adj" fmla="val 16667"/>
            </a:avLst>
          </a:prstGeom>
          <a:solidFill>
            <a:srgbClr val="CCFFCC"/>
          </a:solidFill>
          <a:ln w="25400">
            <a:solidFill>
              <a:srgbClr val="4F81BD"/>
            </a:solidFill>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DBpedia</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sameAs Links</a:t>
            </a:r>
            <a:endParaRPr kumimoji="0" lang="el-GR"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21" name="Rounded Rectangle 11"/>
          <p:cNvSpPr>
            <a:spLocks noChangeArrowheads="1"/>
          </p:cNvSpPr>
          <p:nvPr/>
        </p:nvSpPr>
        <p:spPr bwMode="auto">
          <a:xfrm>
            <a:off x="6691313" y="1939925"/>
            <a:ext cx="1139825" cy="481013"/>
          </a:xfrm>
          <a:prstGeom prst="roundRect">
            <a:avLst>
              <a:gd name="adj" fmla="val 16667"/>
            </a:avLst>
          </a:prstGeom>
          <a:solidFill>
            <a:srgbClr val="CCFFCC"/>
          </a:solidFill>
          <a:ln w="25400">
            <a:solidFill>
              <a:srgbClr val="4F81BD"/>
            </a:solidFill>
            <a:round/>
            <a:headEnd/>
            <a:tailEnd/>
          </a:ln>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Fishbase</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sameAs Links</a:t>
            </a:r>
            <a:endParaRPr kumimoji="0" lang="el-GR" altLang="el-GR" sz="1200" b="1" i="0"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22" name="TextBox 9"/>
          <p:cNvSpPr txBox="1">
            <a:spLocks noChangeArrowheads="1"/>
          </p:cNvSpPr>
          <p:nvPr/>
        </p:nvSpPr>
        <p:spPr bwMode="auto">
          <a:xfrm>
            <a:off x="2970213" y="398463"/>
            <a:ext cx="3016250" cy="396875"/>
          </a:xfrm>
          <a:prstGeom prst="rect">
            <a:avLst/>
          </a:prstGeom>
          <a:solidFill>
            <a:srgbClr val="FFFF00"/>
          </a:solidFill>
          <a:ln>
            <a:noFill/>
          </a:ln>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l-GR" sz="2000" b="1" i="0" u="none" strike="noStrike" kern="0" cap="none" spc="0" normalizeH="0" baseline="0" noProof="0" smtClean="0">
                <a:ln>
                  <a:noFill/>
                </a:ln>
                <a:solidFill>
                  <a:srgbClr val="050B13"/>
                </a:solidFill>
                <a:effectLst/>
                <a:uLnTx/>
                <a:uFillTx/>
                <a:latin typeface="Lucida Console" pitchFamily="49" charset="0"/>
                <a:ea typeface="MS PGothic" pitchFamily="34" charset="-128"/>
                <a:cs typeface="Arial" pitchFamily="34" charset="0"/>
              </a:rPr>
              <a:t>Warehouse V4</a:t>
            </a:r>
            <a:endParaRPr kumimoji="0" lang="el-GR" altLang="el-GR" sz="2000" b="1" i="0" u="none" strike="noStrike" kern="0" cap="none" spc="0" normalizeH="0" baseline="0" noProof="0" smtClean="0">
              <a:ln>
                <a:noFill/>
              </a:ln>
              <a:solidFill>
                <a:srgbClr val="050B13"/>
              </a:solidFill>
              <a:effectLst/>
              <a:uLnTx/>
              <a:uFillTx/>
              <a:latin typeface="Lucida Console" pitchFamily="49" charset="0"/>
              <a:ea typeface="MS PGothic" pitchFamily="34" charset="-128"/>
              <a:cs typeface="Arial" pitchFamily="34" charset="0"/>
            </a:endParaRPr>
          </a:p>
        </p:txBody>
      </p:sp>
      <p:sp>
        <p:nvSpPr>
          <p:cNvPr id="23" name="Up Arrow 22"/>
          <p:cNvSpPr/>
          <p:nvPr/>
        </p:nvSpPr>
        <p:spPr>
          <a:xfrm>
            <a:off x="4303712" y="4891088"/>
            <a:ext cx="85725" cy="255587"/>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24" name="Up Arrow 23"/>
          <p:cNvSpPr/>
          <p:nvPr/>
        </p:nvSpPr>
        <p:spPr>
          <a:xfrm>
            <a:off x="2667000" y="4891088"/>
            <a:ext cx="93663" cy="255587"/>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25" name="Up Arrow 24"/>
          <p:cNvSpPr/>
          <p:nvPr/>
        </p:nvSpPr>
        <p:spPr>
          <a:xfrm>
            <a:off x="1174750" y="4968875"/>
            <a:ext cx="92075" cy="134938"/>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26" name="Up Arrow 25"/>
          <p:cNvSpPr/>
          <p:nvPr/>
        </p:nvSpPr>
        <p:spPr>
          <a:xfrm>
            <a:off x="1158875" y="5464175"/>
            <a:ext cx="107950" cy="225425"/>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27" name="Up Arrow 26"/>
          <p:cNvSpPr/>
          <p:nvPr/>
        </p:nvSpPr>
        <p:spPr>
          <a:xfrm>
            <a:off x="4303713" y="5589240"/>
            <a:ext cx="76200" cy="246062"/>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28" name="Up Arrow 27"/>
          <p:cNvSpPr/>
          <p:nvPr/>
        </p:nvSpPr>
        <p:spPr>
          <a:xfrm>
            <a:off x="2667000" y="5613400"/>
            <a:ext cx="87313" cy="233363"/>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29" name="Up Arrow 27"/>
          <p:cNvSpPr>
            <a:spLocks noChangeArrowheads="1"/>
          </p:cNvSpPr>
          <p:nvPr/>
        </p:nvSpPr>
        <p:spPr bwMode="auto">
          <a:xfrm>
            <a:off x="7354888" y="5468938"/>
            <a:ext cx="71437" cy="149225"/>
          </a:xfrm>
          <a:prstGeom prst="upArrow">
            <a:avLst>
              <a:gd name="adj1" fmla="val 50000"/>
              <a:gd name="adj2" fmla="val 19612"/>
            </a:avLst>
          </a:prstGeom>
          <a:noFill/>
          <a:ln w="25400">
            <a:solidFill>
              <a:srgbClr val="4F81BD"/>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l-GR" sz="1400" b="0" i="0" u="none" strike="noStrike" kern="0" cap="none" spc="0" normalizeH="0" baseline="0" noProof="0" smtClean="0">
              <a:ln>
                <a:noFill/>
              </a:ln>
              <a:solidFill>
                <a:srgbClr val="FFFFFF"/>
              </a:solidFill>
              <a:effectLst/>
              <a:uLnTx/>
              <a:uFillTx/>
              <a:latin typeface="Calibri" pitchFamily="34" charset="0"/>
              <a:ea typeface="MS PGothic" pitchFamily="34" charset="-128"/>
              <a:cs typeface="Arial" pitchFamily="34" charset="0"/>
            </a:endParaRPr>
          </a:p>
        </p:txBody>
      </p:sp>
      <p:pic>
        <p:nvPicPr>
          <p:cNvPr id="3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5942013"/>
            <a:ext cx="1344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5922963"/>
            <a:ext cx="1571625" cy="427037"/>
          </a:xfrm>
          <a:prstGeom prst="rect">
            <a:avLst/>
          </a:prstGeom>
          <a:noFill/>
          <a:ln w="9525">
            <a:solidFill>
              <a:srgbClr val="306D99"/>
            </a:solidFill>
            <a:miter lim="800000"/>
            <a:headEnd/>
            <a:tailEnd/>
          </a:ln>
          <a:extLst>
            <a:ext uri="{909E8E84-426E-40DD-AFC4-6F175D3DCCD1}">
              <a14:hiddenFill xmlns:a14="http://schemas.microsoft.com/office/drawing/2010/main">
                <a:solidFill>
                  <a:srgbClr val="FFFFFF"/>
                </a:solidFill>
              </a14:hiddenFill>
            </a:ext>
          </a:extLst>
        </p:spPr>
      </p:pic>
      <p:pic>
        <p:nvPicPr>
          <p:cNvPr id="32"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3725" y="5618163"/>
            <a:ext cx="9699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5759450"/>
            <a:ext cx="1004888"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1" descr="https://encrypted-tbn1.gstatic.com/images?q=tbn:ANd9GcQxMx-QQneqZXplnmmrnhuH5WP9acuZ6BJNxBX8RaHQXGt7i1wjyhO_VjO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5694363"/>
            <a:ext cx="693738"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92363" y="5008563"/>
            <a:ext cx="631825" cy="592137"/>
          </a:xfrm>
          <a:prstGeom prst="rect">
            <a:avLst/>
          </a:prstGeom>
          <a:noFill/>
          <a:ln w="9525">
            <a:solidFill>
              <a:srgbClr val="306D99"/>
            </a:solidFill>
            <a:miter lim="800000"/>
            <a:headEnd/>
            <a:tailEnd/>
          </a:ln>
          <a:extLst>
            <a:ext uri="{909E8E84-426E-40DD-AFC4-6F175D3DCCD1}">
              <a14:hiddenFill xmlns:a14="http://schemas.microsoft.com/office/drawing/2010/main">
                <a:solidFill>
                  <a:srgbClr val="FFFFFF"/>
                </a:solidFill>
              </a14:hiddenFill>
            </a:ext>
          </a:extLst>
        </p:spPr>
      </p:pic>
      <p:pic>
        <p:nvPicPr>
          <p:cNvPr id="36" name="Picture 2" descr="https://encrypted-tbn2.gstatic.com/images?q=tbn:ANd9GcTHrde_qAbZGvw8sjIJLMxcXkv647HbkwOUTJyXx60syrAhKMt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2688" y="5076825"/>
            <a:ext cx="18161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 descr="https://encrypted-tbn2.gstatic.com/images?q=tbn:ANd9GcTHrde_qAbZGvw8sjIJLMxcXkv647HbkwOUTJyXx60syrAhKMt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775" y="5116513"/>
            <a:ext cx="18161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ounded Rectangle 8"/>
          <p:cNvSpPr>
            <a:spLocks noChangeArrowheads="1"/>
          </p:cNvSpPr>
          <p:nvPr/>
        </p:nvSpPr>
        <p:spPr bwMode="auto">
          <a:xfrm>
            <a:off x="693738" y="4162425"/>
            <a:ext cx="1017587" cy="719138"/>
          </a:xfrm>
          <a:prstGeom prst="roundRect">
            <a:avLst>
              <a:gd name="adj" fmla="val 16667"/>
            </a:avLst>
          </a:prstGeom>
          <a:noFill/>
          <a:ln w="25400">
            <a:solidFill>
              <a:srgbClr val="4F81BD"/>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dirty="0" err="1" smtClean="0">
                <a:ln>
                  <a:noFill/>
                </a:ln>
                <a:solidFill>
                  <a:srgbClr val="FF0000"/>
                </a:solidFill>
                <a:effectLst/>
                <a:uLnTx/>
                <a:uFillTx/>
                <a:latin typeface="Calibri" pitchFamily="34" charset="0"/>
                <a:ea typeface="MS PGothic" pitchFamily="34" charset="-128"/>
                <a:cs typeface="Arial" pitchFamily="34" charset="0"/>
              </a:rPr>
              <a:t>FLOD</a:t>
            </a:r>
            <a:endParaRPr kumimoji="0" lang="el-GR" altLang="el-GR" sz="1800" b="1" i="1" u="none" strike="noStrike" kern="0" cap="none" spc="0" normalizeH="0" baseline="0" noProof="0" dirty="0" smtClean="0">
              <a:ln>
                <a:noFill/>
              </a:ln>
              <a:solidFill>
                <a:srgbClr val="FF0000"/>
              </a:solidFill>
              <a:effectLst/>
              <a:uLnTx/>
              <a:uFillTx/>
              <a:latin typeface="Calibri" pitchFamily="34" charset="0"/>
              <a:ea typeface="MS PGothic" pitchFamily="34" charset="-128"/>
              <a:cs typeface="Arial" pitchFamily="34" charset="0"/>
            </a:endParaRPr>
          </a:p>
        </p:txBody>
      </p:sp>
      <p:sp>
        <p:nvSpPr>
          <p:cNvPr id="39" name="Rounded Rectangle 9"/>
          <p:cNvSpPr>
            <a:spLocks noChangeArrowheads="1"/>
          </p:cNvSpPr>
          <p:nvPr/>
        </p:nvSpPr>
        <p:spPr bwMode="auto">
          <a:xfrm>
            <a:off x="1962150" y="4124325"/>
            <a:ext cx="1479550" cy="719138"/>
          </a:xfrm>
          <a:prstGeom prst="roundRect">
            <a:avLst>
              <a:gd name="adj" fmla="val 16667"/>
            </a:avLst>
          </a:prstGeom>
          <a:noFill/>
          <a:ln w="25400">
            <a:solidFill>
              <a:srgbClr val="4F81BD"/>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dirty="0" err="1" smtClean="0">
                <a:ln>
                  <a:noFill/>
                </a:ln>
                <a:solidFill>
                  <a:srgbClr val="FF0000"/>
                </a:solidFill>
                <a:effectLst/>
                <a:uLnTx/>
                <a:uFillTx/>
                <a:latin typeface="Calibri" pitchFamily="34" charset="0"/>
                <a:ea typeface="MS PGothic" pitchFamily="34" charset="-128"/>
                <a:cs typeface="Arial" pitchFamily="34" charset="0"/>
              </a:rPr>
              <a:t>ECOSCOPE</a:t>
            </a:r>
            <a:endParaRPr kumimoji="0" lang="el-GR" altLang="el-GR" sz="1800" b="1" i="1" u="none" strike="noStrike" kern="0" cap="none" spc="0" normalizeH="0" baseline="0" noProof="0" dirty="0" smtClean="0">
              <a:ln>
                <a:noFill/>
              </a:ln>
              <a:solidFill>
                <a:srgbClr val="FF0000"/>
              </a:solidFill>
              <a:effectLst/>
              <a:uLnTx/>
              <a:uFillTx/>
              <a:latin typeface="Calibri" pitchFamily="34" charset="0"/>
              <a:ea typeface="MS PGothic" pitchFamily="34" charset="-128"/>
              <a:cs typeface="Arial" pitchFamily="34" charset="0"/>
            </a:endParaRPr>
          </a:p>
        </p:txBody>
      </p:sp>
      <p:sp>
        <p:nvSpPr>
          <p:cNvPr id="40" name="Rounded Rectangle 10"/>
          <p:cNvSpPr>
            <a:spLocks noChangeArrowheads="1"/>
          </p:cNvSpPr>
          <p:nvPr/>
        </p:nvSpPr>
        <p:spPr bwMode="auto">
          <a:xfrm>
            <a:off x="3663950" y="4106863"/>
            <a:ext cx="1293813" cy="719137"/>
          </a:xfrm>
          <a:prstGeom prst="roundRect">
            <a:avLst>
              <a:gd name="adj" fmla="val 16667"/>
            </a:avLst>
          </a:prstGeom>
          <a:noFill/>
          <a:ln w="25400">
            <a:solidFill>
              <a:srgbClr val="4F81BD"/>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WoRMS (part of)</a:t>
            </a:r>
            <a:endParaRPr kumimoji="0" lang="el-GR"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41" name="Rounded Rectangle 12"/>
          <p:cNvSpPr>
            <a:spLocks noChangeArrowheads="1"/>
          </p:cNvSpPr>
          <p:nvPr/>
        </p:nvSpPr>
        <p:spPr bwMode="auto">
          <a:xfrm>
            <a:off x="5195888" y="4137025"/>
            <a:ext cx="1293812" cy="719138"/>
          </a:xfrm>
          <a:prstGeom prst="roundRect">
            <a:avLst>
              <a:gd name="adj" fmla="val 16667"/>
            </a:avLst>
          </a:prstGeom>
          <a:noFill/>
          <a:ln w="25400">
            <a:solidFill>
              <a:srgbClr val="4F81BD"/>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DBpedia</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(part of)</a:t>
            </a:r>
            <a:endParaRPr kumimoji="0" lang="el-GR"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42" name="Rounded Rectangle 12"/>
          <p:cNvSpPr>
            <a:spLocks noChangeArrowheads="1"/>
          </p:cNvSpPr>
          <p:nvPr/>
        </p:nvSpPr>
        <p:spPr bwMode="auto">
          <a:xfrm>
            <a:off x="6691313" y="4137025"/>
            <a:ext cx="1293812" cy="719138"/>
          </a:xfrm>
          <a:prstGeom prst="roundRect">
            <a:avLst>
              <a:gd name="adj" fmla="val 16667"/>
            </a:avLst>
          </a:prstGeom>
          <a:noFill/>
          <a:ln w="25400">
            <a:solidFill>
              <a:srgbClr val="4F81BD"/>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FishBase</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rPr>
              <a:t>(part of)</a:t>
            </a:r>
            <a:endParaRPr kumimoji="0" lang="el-GR" altLang="el-GR" sz="1800" b="1" i="1" u="none" strike="noStrike" kern="0" cap="none" spc="0" normalizeH="0" baseline="0" noProof="0" smtClean="0">
              <a:ln>
                <a:noFill/>
              </a:ln>
              <a:solidFill>
                <a:srgbClr val="306D99"/>
              </a:solidFill>
              <a:effectLst/>
              <a:uLnTx/>
              <a:uFillTx/>
              <a:latin typeface="Calibri" pitchFamily="34" charset="0"/>
              <a:ea typeface="MS PGothic" pitchFamily="34" charset="-128"/>
              <a:cs typeface="Arial" pitchFamily="34" charset="0"/>
            </a:endParaRPr>
          </a:p>
        </p:txBody>
      </p:sp>
      <p:sp>
        <p:nvSpPr>
          <p:cNvPr id="43" name="Up Arrow 22"/>
          <p:cNvSpPr/>
          <p:nvPr/>
        </p:nvSpPr>
        <p:spPr>
          <a:xfrm>
            <a:off x="1119188" y="3514725"/>
            <a:ext cx="106362" cy="647700"/>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44" name="Up Arrow 22"/>
          <p:cNvSpPr/>
          <p:nvPr/>
        </p:nvSpPr>
        <p:spPr>
          <a:xfrm>
            <a:off x="2579688" y="3527425"/>
            <a:ext cx="128587" cy="596900"/>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45" name="Up Arrow 22"/>
          <p:cNvSpPr/>
          <p:nvPr/>
        </p:nvSpPr>
        <p:spPr>
          <a:xfrm>
            <a:off x="4179888" y="3552825"/>
            <a:ext cx="123825" cy="554038"/>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46" name="Up Arrow 22"/>
          <p:cNvSpPr/>
          <p:nvPr/>
        </p:nvSpPr>
        <p:spPr>
          <a:xfrm>
            <a:off x="5780088" y="3540125"/>
            <a:ext cx="128587" cy="596900"/>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47" name="Up Arrow 22"/>
          <p:cNvSpPr/>
          <p:nvPr/>
        </p:nvSpPr>
        <p:spPr>
          <a:xfrm>
            <a:off x="7265988" y="3527425"/>
            <a:ext cx="128587" cy="596900"/>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48" name="Text Box 68"/>
          <p:cNvSpPr txBox="1">
            <a:spLocks noChangeArrowheads="1"/>
          </p:cNvSpPr>
          <p:nvPr/>
        </p:nvSpPr>
        <p:spPr bwMode="auto">
          <a:xfrm>
            <a:off x="1146175" y="3644900"/>
            <a:ext cx="1298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spcBef>
                <a:spcPct val="50000"/>
              </a:spcBef>
              <a:buFontTx/>
              <a:buNone/>
            </a:pPr>
            <a:r>
              <a:rPr lang="en-US" altLang="el-GR" sz="1400" smtClean="0">
                <a:solidFill>
                  <a:srgbClr val="306D99"/>
                </a:solidFill>
                <a:latin typeface="Calibri" pitchFamily="34" charset="0"/>
              </a:rPr>
              <a:t>Transform </a:t>
            </a:r>
            <a:br>
              <a:rPr lang="en-US" altLang="el-GR" sz="1400" smtClean="0">
                <a:solidFill>
                  <a:srgbClr val="306D99"/>
                </a:solidFill>
                <a:latin typeface="Calibri" pitchFamily="34" charset="0"/>
              </a:rPr>
            </a:br>
            <a:r>
              <a:rPr lang="en-US" altLang="el-GR" sz="1400" smtClean="0">
                <a:solidFill>
                  <a:srgbClr val="306D99"/>
                </a:solidFill>
                <a:latin typeface="Calibri" pitchFamily="34" charset="0"/>
              </a:rPr>
              <a:t>and Ingest</a:t>
            </a:r>
          </a:p>
        </p:txBody>
      </p:sp>
      <p:sp>
        <p:nvSpPr>
          <p:cNvPr id="49" name="Text Box 69"/>
          <p:cNvSpPr txBox="1">
            <a:spLocks noChangeArrowheads="1"/>
          </p:cNvSpPr>
          <p:nvPr/>
        </p:nvSpPr>
        <p:spPr bwMode="auto">
          <a:xfrm>
            <a:off x="2667000" y="3644900"/>
            <a:ext cx="1298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457200">
              <a:spcBef>
                <a:spcPct val="50000"/>
              </a:spcBef>
              <a:buFontTx/>
              <a:buNone/>
            </a:pPr>
            <a:r>
              <a:rPr lang="en-US" altLang="el-GR" sz="1400" smtClean="0">
                <a:solidFill>
                  <a:srgbClr val="306D99"/>
                </a:solidFill>
                <a:latin typeface="Calibri" pitchFamily="34" charset="0"/>
              </a:rPr>
              <a:t>Transform </a:t>
            </a:r>
            <a:br>
              <a:rPr lang="en-US" altLang="el-GR" sz="1400" smtClean="0">
                <a:solidFill>
                  <a:srgbClr val="306D99"/>
                </a:solidFill>
                <a:latin typeface="Calibri" pitchFamily="34" charset="0"/>
              </a:rPr>
            </a:br>
            <a:r>
              <a:rPr lang="en-US" altLang="el-GR" sz="1400" smtClean="0">
                <a:solidFill>
                  <a:srgbClr val="306D99"/>
                </a:solidFill>
                <a:latin typeface="Calibri" pitchFamily="34" charset="0"/>
              </a:rPr>
              <a:t>and Ingest</a:t>
            </a:r>
          </a:p>
        </p:txBody>
      </p:sp>
      <p:sp>
        <p:nvSpPr>
          <p:cNvPr id="50" name="Text Box 70"/>
          <p:cNvSpPr txBox="1">
            <a:spLocks noChangeArrowheads="1"/>
          </p:cNvSpPr>
          <p:nvPr/>
        </p:nvSpPr>
        <p:spPr bwMode="auto">
          <a:xfrm>
            <a:off x="4270375" y="3619500"/>
            <a:ext cx="1298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457200">
              <a:spcBef>
                <a:spcPct val="50000"/>
              </a:spcBef>
              <a:buFontTx/>
              <a:buNone/>
            </a:pPr>
            <a:r>
              <a:rPr lang="en-US" altLang="el-GR" sz="1400" smtClean="0">
                <a:solidFill>
                  <a:srgbClr val="306D99"/>
                </a:solidFill>
                <a:latin typeface="Calibri" pitchFamily="34" charset="0"/>
              </a:rPr>
              <a:t>Transform </a:t>
            </a:r>
            <a:br>
              <a:rPr lang="en-US" altLang="el-GR" sz="1400" smtClean="0">
                <a:solidFill>
                  <a:srgbClr val="306D99"/>
                </a:solidFill>
                <a:latin typeface="Calibri" pitchFamily="34" charset="0"/>
              </a:rPr>
            </a:br>
            <a:r>
              <a:rPr lang="en-US" altLang="el-GR" sz="1400" smtClean="0">
                <a:solidFill>
                  <a:srgbClr val="306D99"/>
                </a:solidFill>
                <a:latin typeface="Calibri" pitchFamily="34" charset="0"/>
              </a:rPr>
              <a:t>and Ingest</a:t>
            </a:r>
          </a:p>
        </p:txBody>
      </p:sp>
      <p:sp>
        <p:nvSpPr>
          <p:cNvPr id="51" name="Text Box 71"/>
          <p:cNvSpPr txBox="1">
            <a:spLocks noChangeArrowheads="1"/>
          </p:cNvSpPr>
          <p:nvPr/>
        </p:nvSpPr>
        <p:spPr bwMode="auto">
          <a:xfrm>
            <a:off x="5832475" y="3636963"/>
            <a:ext cx="1298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457200">
              <a:spcBef>
                <a:spcPct val="50000"/>
              </a:spcBef>
              <a:buFontTx/>
              <a:buNone/>
            </a:pPr>
            <a:r>
              <a:rPr lang="en-US" altLang="el-GR" sz="1400" smtClean="0">
                <a:solidFill>
                  <a:srgbClr val="306D99"/>
                </a:solidFill>
                <a:latin typeface="Calibri" pitchFamily="34" charset="0"/>
              </a:rPr>
              <a:t>Transform </a:t>
            </a:r>
            <a:br>
              <a:rPr lang="en-US" altLang="el-GR" sz="1400" smtClean="0">
                <a:solidFill>
                  <a:srgbClr val="306D99"/>
                </a:solidFill>
                <a:latin typeface="Calibri" pitchFamily="34" charset="0"/>
              </a:rPr>
            </a:br>
            <a:r>
              <a:rPr lang="en-US" altLang="el-GR" sz="1400" smtClean="0">
                <a:solidFill>
                  <a:srgbClr val="306D99"/>
                </a:solidFill>
                <a:latin typeface="Calibri" pitchFamily="34" charset="0"/>
              </a:rPr>
              <a:t>and Ingest</a:t>
            </a:r>
          </a:p>
        </p:txBody>
      </p:sp>
      <p:sp>
        <p:nvSpPr>
          <p:cNvPr id="52" name="Text Box 72"/>
          <p:cNvSpPr txBox="1">
            <a:spLocks noChangeArrowheads="1"/>
          </p:cNvSpPr>
          <p:nvPr/>
        </p:nvSpPr>
        <p:spPr bwMode="auto">
          <a:xfrm>
            <a:off x="7354888" y="3644900"/>
            <a:ext cx="1298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457200">
              <a:spcBef>
                <a:spcPct val="50000"/>
              </a:spcBef>
              <a:buFontTx/>
              <a:buNone/>
            </a:pPr>
            <a:r>
              <a:rPr lang="en-US" altLang="el-GR" sz="1400" smtClean="0">
                <a:solidFill>
                  <a:srgbClr val="306D99"/>
                </a:solidFill>
                <a:latin typeface="Calibri" pitchFamily="34" charset="0"/>
              </a:rPr>
              <a:t>Transform </a:t>
            </a:r>
            <a:br>
              <a:rPr lang="en-US" altLang="el-GR" sz="1400" smtClean="0">
                <a:solidFill>
                  <a:srgbClr val="306D99"/>
                </a:solidFill>
                <a:latin typeface="Calibri" pitchFamily="34" charset="0"/>
              </a:rPr>
            </a:br>
            <a:r>
              <a:rPr lang="en-US" altLang="el-GR" sz="1400" smtClean="0">
                <a:solidFill>
                  <a:srgbClr val="306D99"/>
                </a:solidFill>
                <a:latin typeface="Calibri" pitchFamily="34" charset="0"/>
              </a:rPr>
              <a:t>and Ingest</a:t>
            </a:r>
          </a:p>
        </p:txBody>
      </p:sp>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35896" y="5183857"/>
            <a:ext cx="1201713" cy="352425"/>
          </a:xfrm>
          <a:prstGeom prst="rect">
            <a:avLst/>
          </a:prstGeom>
          <a:solidFill>
            <a:srgbClr val="FF0000"/>
          </a:solidFill>
          <a:ln w="28575">
            <a:solidFill>
              <a:schemeClr val="tx2">
                <a:lumMod val="60000"/>
                <a:lumOff val="40000"/>
              </a:schemeClr>
            </a:solidFill>
          </a:ln>
        </p:spPr>
      </p:pic>
      <p:sp>
        <p:nvSpPr>
          <p:cNvPr id="54" name="Up Arrow 53"/>
          <p:cNvSpPr/>
          <p:nvPr/>
        </p:nvSpPr>
        <p:spPr>
          <a:xfrm>
            <a:off x="5796136" y="5464274"/>
            <a:ext cx="76200" cy="246062"/>
          </a:xfrm>
          <a:prstGeom prst="upArrow">
            <a:avLst/>
          </a:prstGeom>
          <a:noFill/>
          <a:ln w="25400" cap="flat" cmpd="sng" algn="ctr">
            <a:solidFill>
              <a:srgbClr val="4F81BD"/>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l-GR" sz="1400" b="0" i="0" u="none" strike="noStrike" kern="0" cap="none" spc="0" normalizeH="0" baseline="0" noProof="0">
              <a:ln>
                <a:noFill/>
              </a:ln>
              <a:solidFill>
                <a:prstClr val="white"/>
              </a:solidFill>
              <a:effectLst/>
              <a:uLnTx/>
              <a:uFillTx/>
              <a:latin typeface="+mn-lt"/>
              <a:ea typeface="MS PGothic"/>
            </a:endParaRPr>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11</a:t>
            </a:fld>
            <a:endParaRPr lang="en-GB" noProof="0"/>
          </a:p>
        </p:txBody>
      </p:sp>
    </p:spTree>
    <p:extLst>
      <p:ext uri="{BB962C8B-B14F-4D97-AF65-F5344CB8AC3E}">
        <p14:creationId xmlns:p14="http://schemas.microsoft.com/office/powerpoint/2010/main" val="1722636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MarineTLO</a:t>
            </a:r>
            <a:r>
              <a:rPr lang="en-US" dirty="0" smtClean="0"/>
              <a:t>-based Warehouse</a:t>
            </a:r>
            <a:endParaRPr lang="el-GR" dirty="0"/>
          </a:p>
        </p:txBody>
      </p:sp>
      <p:pic>
        <p:nvPicPr>
          <p:cNvPr id="4" name="Picture 2" descr="http://www.ibiblio.org/hhalpin/homepage/presentations/ms2009/rd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634457"/>
            <a:ext cx="919163"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31898" y="1287423"/>
            <a:ext cx="1389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spcBef>
                <a:spcPct val="0"/>
              </a:spcBef>
              <a:buFontTx/>
              <a:buNone/>
            </a:pPr>
            <a:r>
              <a:rPr lang="en-US" altLang="el-GR" sz="1800" dirty="0">
                <a:solidFill>
                  <a:schemeClr val="tx1"/>
                </a:solidFill>
                <a:latin typeface="Baskerville Old Face" pitchFamily="18" charset="0"/>
              </a:rPr>
              <a:t>5.5M Triples</a:t>
            </a:r>
          </a:p>
        </p:txBody>
      </p:sp>
      <p:pic>
        <p:nvPicPr>
          <p:cNvPr id="6" name="Picture 4" descr="http://t3.gstatic.com/images?q=tbn:ANd9GcTC1x80BUDEV0uToUiPQSGKvz-L04N3njUZtFqs7dKMcEysxR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473" y="1623825"/>
            <a:ext cx="1819275" cy="1820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1759098" y="1274723"/>
            <a:ext cx="1546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spcBef>
                <a:spcPct val="0"/>
              </a:spcBef>
              <a:buFontTx/>
              <a:buNone/>
            </a:pPr>
            <a:r>
              <a:rPr lang="en-US" altLang="el-GR" sz="1800" dirty="0">
                <a:solidFill>
                  <a:schemeClr val="tx1"/>
                </a:solidFill>
                <a:latin typeface="Baskerville Old Face" pitchFamily="18" charset="0"/>
              </a:rPr>
              <a:t>53,797 Species</a:t>
            </a:r>
          </a:p>
        </p:txBody>
      </p:sp>
      <p:pic>
        <p:nvPicPr>
          <p:cNvPr id="8" name="Picture 34" descr="ANd9GcQSybspZCq2L02LKQPW9bbx7n5UlzLnlJ-8LIOFV2IBka07OMW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474" y="1345532"/>
            <a:ext cx="1798638"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http://static.freepik.com/free-photo/group-predator-fishes-hierarchy-fish-dominate-eat_121-7333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3674" y="1721769"/>
            <a:ext cx="227806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4100661" y="1306473"/>
            <a:ext cx="1628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spcBef>
                <a:spcPct val="0"/>
              </a:spcBef>
              <a:buFontTx/>
              <a:buNone/>
            </a:pPr>
            <a:r>
              <a:rPr lang="en-US" altLang="el-GR" sz="1800">
                <a:solidFill>
                  <a:schemeClr val="tx1"/>
                </a:solidFill>
                <a:latin typeface="Baskerville Old Face" pitchFamily="18" charset="0"/>
              </a:rPr>
              <a:t>2,054 Predators</a:t>
            </a:r>
          </a:p>
        </p:txBody>
      </p:sp>
      <p:pic>
        <p:nvPicPr>
          <p:cNvPr id="11" name="Picture 10" descr="http://b.static.trunity.net/files/119601_119700/119667/500px-Lmecollecti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87" y="4159295"/>
            <a:ext cx="3268662"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1" y="3630321"/>
            <a:ext cx="3611563" cy="44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spcBef>
                <a:spcPct val="0"/>
              </a:spcBef>
              <a:buFontTx/>
              <a:buNone/>
            </a:pPr>
            <a:r>
              <a:rPr lang="en-US" altLang="el-GR" sz="1800" dirty="0">
                <a:solidFill>
                  <a:schemeClr val="tx1"/>
                </a:solidFill>
                <a:latin typeface="Baskerville Old Face" pitchFamily="18" charset="0"/>
              </a:rPr>
              <a:t>853 Ecosystems   47 Water Areas</a:t>
            </a:r>
          </a:p>
          <a:p>
            <a:pPr>
              <a:spcBef>
                <a:spcPct val="0"/>
              </a:spcBef>
              <a:buFontTx/>
              <a:buNone/>
            </a:pPr>
            <a:r>
              <a:rPr lang="en-US" altLang="el-GR" sz="1800" dirty="0">
                <a:solidFill>
                  <a:schemeClr val="tx1"/>
                </a:solidFill>
                <a:latin typeface="Baskerville Old Face" pitchFamily="18" charset="0"/>
              </a:rPr>
              <a:t>294 Countries      160 EEZ</a:t>
            </a:r>
          </a:p>
        </p:txBody>
      </p:sp>
      <p:pic>
        <p:nvPicPr>
          <p:cNvPr id="13" name="Picture 12" descr="http://previewcf.turbosquid.com/Preview/2014/05/24__05_45_35/bmtrwlr_01_01.jpgcb8295f8-142f-4e87-8602-4c3e918515daLar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2674" y="3667170"/>
            <a:ext cx="2408238"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descr="http://www.studistorici.com/wp-content/themes/branfordmagazine/images/advanced-img/bibliography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3636" y="4092620"/>
            <a:ext cx="2676525"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a:off x="3770312" y="3631908"/>
            <a:ext cx="2124075" cy="44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spcBef>
                <a:spcPct val="0"/>
              </a:spcBef>
              <a:buFontTx/>
              <a:buNone/>
            </a:pPr>
            <a:r>
              <a:rPr lang="en-US" altLang="el-GR" sz="1800" dirty="0">
                <a:solidFill>
                  <a:schemeClr val="tx1"/>
                </a:solidFill>
                <a:latin typeface="Baskerville Old Face" pitchFamily="18" charset="0"/>
              </a:rPr>
              <a:t>90 Vessel Types</a:t>
            </a:r>
          </a:p>
          <a:p>
            <a:pPr>
              <a:spcBef>
                <a:spcPct val="0"/>
              </a:spcBef>
              <a:buFontTx/>
              <a:buNone/>
            </a:pPr>
            <a:r>
              <a:rPr lang="en-US" altLang="el-GR" sz="1800" dirty="0">
                <a:solidFill>
                  <a:schemeClr val="tx1"/>
                </a:solidFill>
                <a:latin typeface="Baskerville Old Face" pitchFamily="18" charset="0"/>
              </a:rPr>
              <a:t>112 Gear Types</a:t>
            </a:r>
          </a:p>
        </p:txBody>
      </p:sp>
      <p:sp>
        <p:nvSpPr>
          <p:cNvPr id="16" name="Rectangle 15"/>
          <p:cNvSpPr>
            <a:spLocks noChangeArrowheads="1"/>
          </p:cNvSpPr>
          <p:nvPr/>
        </p:nvSpPr>
        <p:spPr bwMode="auto">
          <a:xfrm>
            <a:off x="5894387" y="3628733"/>
            <a:ext cx="3351212" cy="44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spcBef>
                <a:spcPct val="0"/>
              </a:spcBef>
              <a:buFontTx/>
              <a:buNone/>
            </a:pPr>
            <a:r>
              <a:rPr lang="en-US" altLang="el-GR" sz="1800" dirty="0">
                <a:solidFill>
                  <a:schemeClr val="tx1"/>
                </a:solidFill>
                <a:latin typeface="Baskerville Old Face" pitchFamily="18" charset="0"/>
              </a:rPr>
              <a:t>13,131 Bibliography resources</a:t>
            </a:r>
          </a:p>
          <a:p>
            <a:pPr>
              <a:spcBef>
                <a:spcPct val="0"/>
              </a:spcBef>
              <a:buFontTx/>
              <a:buNone/>
            </a:pPr>
            <a:r>
              <a:rPr lang="en-US" altLang="el-GR" sz="1800" dirty="0">
                <a:solidFill>
                  <a:schemeClr val="tx1"/>
                </a:solidFill>
                <a:latin typeface="Baskerville Old Face" pitchFamily="18" charset="0"/>
              </a:rPr>
              <a:t>3,206 Statistic Indicators </a:t>
            </a:r>
          </a:p>
        </p:txBody>
      </p:sp>
      <p:sp>
        <p:nvSpPr>
          <p:cNvPr id="18" name="Rectangle 17"/>
          <p:cNvSpPr>
            <a:spLocks noChangeArrowheads="1"/>
          </p:cNvSpPr>
          <p:nvPr/>
        </p:nvSpPr>
        <p:spPr bwMode="auto">
          <a:xfrm>
            <a:off x="6259513" y="1137298"/>
            <a:ext cx="3222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defTabSz="4572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spcBef>
                <a:spcPct val="0"/>
              </a:spcBef>
              <a:buFontTx/>
              <a:buNone/>
            </a:pPr>
            <a:r>
              <a:rPr lang="en-US" altLang="el-GR" sz="1800" dirty="0">
                <a:solidFill>
                  <a:schemeClr val="tx1"/>
                </a:solidFill>
                <a:latin typeface="Baskerville Old Face" pitchFamily="18" charset="0"/>
              </a:rPr>
              <a:t>53,797 Scientific Names</a:t>
            </a:r>
          </a:p>
          <a:p>
            <a:pPr>
              <a:spcBef>
                <a:spcPct val="0"/>
              </a:spcBef>
              <a:buFontTx/>
              <a:buNone/>
            </a:pPr>
            <a:r>
              <a:rPr lang="en-US" altLang="el-GR" sz="1800" dirty="0">
                <a:solidFill>
                  <a:schemeClr val="tx1"/>
                </a:solidFill>
                <a:latin typeface="Baskerville Old Face" pitchFamily="18" charset="0"/>
              </a:rPr>
              <a:t>12,752 Authorships</a:t>
            </a:r>
          </a:p>
          <a:p>
            <a:pPr>
              <a:spcBef>
                <a:spcPct val="0"/>
              </a:spcBef>
              <a:buFontTx/>
              <a:buNone/>
            </a:pPr>
            <a:r>
              <a:rPr lang="en-US" altLang="el-GR" sz="1800" dirty="0">
                <a:solidFill>
                  <a:schemeClr val="tx1"/>
                </a:solidFill>
                <a:latin typeface="Baskerville Old Face" pitchFamily="18" charset="0"/>
              </a:rPr>
              <a:t>155,510 Common Names</a:t>
            </a:r>
          </a:p>
        </p:txBody>
      </p:sp>
      <p:sp>
        <p:nvSpPr>
          <p:cNvPr id="3" name="Slide Number Placeholder 2"/>
          <p:cNvSpPr>
            <a:spLocks noGrp="1"/>
          </p:cNvSpPr>
          <p:nvPr>
            <p:ph type="sldNum" sz="quarter" idx="12"/>
          </p:nvPr>
        </p:nvSpPr>
        <p:spPr/>
        <p:txBody>
          <a:bodyPr/>
          <a:lstStyle/>
          <a:p>
            <a:fld id="{4AA4D77F-BFCC-4678-8786-233394E64B40}" type="slidenum">
              <a:rPr lang="en-GB" noProof="0" smtClean="0"/>
              <a:pPr/>
              <a:t>12</a:t>
            </a:fld>
            <a:endParaRPr lang="en-GB" noProof="0"/>
          </a:p>
        </p:txBody>
      </p:sp>
    </p:spTree>
    <p:extLst>
      <p:ext uri="{BB962C8B-B14F-4D97-AF65-F5344CB8AC3E}">
        <p14:creationId xmlns:p14="http://schemas.microsoft.com/office/powerpoint/2010/main" val="2804907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MarineTLO</a:t>
            </a:r>
            <a:r>
              <a:rPr lang="en-US" dirty="0" smtClean="0"/>
              <a:t>-based Warehouse</a:t>
            </a:r>
            <a:endParaRPr lang="el-GR" dirty="0"/>
          </a:p>
        </p:txBody>
      </p:sp>
      <p:sp>
        <p:nvSpPr>
          <p:cNvPr id="3" name="Content Placeholder 2"/>
          <p:cNvSpPr>
            <a:spLocks noGrp="1"/>
          </p:cNvSpPr>
          <p:nvPr>
            <p:ph idx="1"/>
          </p:nvPr>
        </p:nvSpPr>
        <p:spPr>
          <a:xfrm>
            <a:off x="0" y="1285864"/>
            <a:ext cx="4886325" cy="4525963"/>
          </a:xfrm>
        </p:spPr>
        <p:txBody>
          <a:bodyPr/>
          <a:lstStyle/>
          <a:p>
            <a:r>
              <a:rPr lang="en-US" sz="2400" dirty="0" smtClean="0"/>
              <a:t>The warehouse has been exploited for</a:t>
            </a:r>
          </a:p>
          <a:p>
            <a:pPr lvl="1"/>
            <a:r>
              <a:rPr lang="en-US" sz="2000" dirty="0"/>
              <a:t>g</a:t>
            </a:r>
            <a:r>
              <a:rPr lang="en-US" sz="2000" dirty="0" smtClean="0"/>
              <a:t>enerating fact sheets (and other applications/services of IRD)</a:t>
            </a:r>
          </a:p>
          <a:p>
            <a:pPr lvl="1"/>
            <a:r>
              <a:rPr lang="en-US" sz="2000" dirty="0" smtClean="0"/>
              <a:t>semantic </a:t>
            </a:r>
            <a:r>
              <a:rPr lang="en-US" sz="2000" dirty="0"/>
              <a:t>Post-Processing of Search Results </a:t>
            </a:r>
            <a:r>
              <a:rPr lang="en-US" sz="2000" dirty="0" smtClean="0"/>
              <a:t>(see more below)</a:t>
            </a:r>
          </a:p>
          <a:p>
            <a:pPr lvl="1"/>
            <a:r>
              <a:rPr lang="en-US" sz="2000" dirty="0" smtClean="0"/>
              <a:t>browsing their contents</a:t>
            </a:r>
          </a:p>
          <a:p>
            <a:pPr marL="457200" lvl="1" indent="0">
              <a:buNone/>
            </a:pPr>
            <a:endParaRPr lang="el-GR" sz="2000" dirty="0"/>
          </a:p>
        </p:txBody>
      </p:sp>
      <p:pic>
        <p:nvPicPr>
          <p:cNvPr id="7" name="Picture 2"/>
          <p:cNvPicPr>
            <a:picLocks noChangeAspect="1" noChangeArrowheads="1"/>
          </p:cNvPicPr>
          <p:nvPr/>
        </p:nvPicPr>
        <p:blipFill>
          <a:blip r:embed="rId3"/>
          <a:srcRect/>
          <a:stretch>
            <a:fillRect/>
          </a:stretch>
        </p:blipFill>
        <p:spPr bwMode="auto">
          <a:xfrm>
            <a:off x="4752975" y="3089409"/>
            <a:ext cx="4257675" cy="1924824"/>
          </a:xfrm>
          <a:prstGeom prst="rect">
            <a:avLst/>
          </a:prstGeom>
          <a:noFill/>
          <a:ln w="9525">
            <a:noFill/>
            <a:miter lim="800000"/>
            <a:headEnd/>
            <a:tailEnd/>
          </a:ln>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925" y="1222072"/>
            <a:ext cx="3821837" cy="15603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222" y="4531056"/>
            <a:ext cx="4157017" cy="1812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4AA4D77F-BFCC-4678-8786-233394E64B40}" type="slidenum">
              <a:rPr lang="en-GB" noProof="0" smtClean="0"/>
              <a:pPr/>
              <a:t>13</a:t>
            </a:fld>
            <a:endParaRPr lang="en-GB" noProof="0"/>
          </a:p>
        </p:txBody>
      </p:sp>
    </p:spTree>
    <p:extLst>
      <p:ext uri="{BB962C8B-B14F-4D97-AF65-F5344CB8AC3E}">
        <p14:creationId xmlns:p14="http://schemas.microsoft.com/office/powerpoint/2010/main" val="126424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73226" y="1108817"/>
            <a:ext cx="2416628" cy="1839657"/>
            <a:chOff x="597160" y="1230116"/>
            <a:chExt cx="2416628" cy="1839657"/>
          </a:xfrm>
        </p:grpSpPr>
        <p:pic>
          <p:nvPicPr>
            <p:cNvPr id="81" name="Picture 80"/>
            <p:cNvPicPr>
              <a:picLocks noChangeAspect="1"/>
            </p:cNvPicPr>
            <p:nvPr/>
          </p:nvPicPr>
          <p:blipFill>
            <a:blip r:embed="rId2"/>
            <a:stretch>
              <a:fillRect/>
            </a:stretch>
          </p:blipFill>
          <p:spPr>
            <a:xfrm>
              <a:off x="689023" y="1580787"/>
              <a:ext cx="2296772" cy="1470324"/>
            </a:xfrm>
            <a:prstGeom prst="rect">
              <a:avLst/>
            </a:prstGeom>
          </p:spPr>
        </p:pic>
        <p:sp>
          <p:nvSpPr>
            <p:cNvPr id="82" name="TextBox 81"/>
            <p:cNvSpPr txBox="1"/>
            <p:nvPr/>
          </p:nvSpPr>
          <p:spPr>
            <a:xfrm>
              <a:off x="1227434" y="1230116"/>
              <a:ext cx="1219949" cy="369332"/>
            </a:xfrm>
            <a:prstGeom prst="rect">
              <a:avLst/>
            </a:prstGeom>
            <a:noFill/>
          </p:spPr>
          <p:txBody>
            <a:bodyPr wrap="none" rtlCol="0">
              <a:spAutoFit/>
            </a:bodyPr>
            <a:lstStyle/>
            <a:p>
              <a:r>
                <a:rPr lang="en-US" i="1" dirty="0" err="1" smtClean="0"/>
                <a:t>MarineTLO</a:t>
              </a:r>
              <a:endParaRPr lang="el-GR" i="1" dirty="0"/>
            </a:p>
          </p:txBody>
        </p:sp>
        <p:sp>
          <p:nvSpPr>
            <p:cNvPr id="83" name="Rectangle 82"/>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89" name="Group 88"/>
          <p:cNvGrpSpPr/>
          <p:nvPr/>
        </p:nvGrpSpPr>
        <p:grpSpPr>
          <a:xfrm>
            <a:off x="3317617" y="1076551"/>
            <a:ext cx="2416628" cy="1853261"/>
            <a:chOff x="3136642" y="1076551"/>
            <a:chExt cx="2416628" cy="1853261"/>
          </a:xfrm>
        </p:grpSpPr>
        <p:pic>
          <p:nvPicPr>
            <p:cNvPr id="85" name="Picture 84"/>
            <p:cNvPicPr>
              <a:picLocks noChangeAspect="1"/>
            </p:cNvPicPr>
            <p:nvPr/>
          </p:nvPicPr>
          <p:blipFill rotWithShape="1">
            <a:blip r:embed="rId3"/>
            <a:srcRect b="23021"/>
            <a:stretch/>
          </p:blipFill>
          <p:spPr bwMode="auto">
            <a:xfrm>
              <a:off x="3200592" y="1727155"/>
              <a:ext cx="2269486" cy="1137342"/>
            </a:xfrm>
            <a:prstGeom prst="rect">
              <a:avLst/>
            </a:prstGeom>
            <a:noFill/>
            <a:ln w="9525">
              <a:noFill/>
              <a:miter lim="800000"/>
              <a:headEnd/>
              <a:tailEnd/>
            </a:ln>
          </p:spPr>
        </p:pic>
        <p:sp>
          <p:nvSpPr>
            <p:cNvPr id="86" name="TextBox 85"/>
            <p:cNvSpPr txBox="1"/>
            <p:nvPr/>
          </p:nvSpPr>
          <p:spPr>
            <a:xfrm>
              <a:off x="3328265" y="1076551"/>
              <a:ext cx="1893916" cy="646331"/>
            </a:xfrm>
            <a:prstGeom prst="rect">
              <a:avLst/>
            </a:prstGeom>
            <a:noFill/>
          </p:spPr>
          <p:txBody>
            <a:bodyPr wrap="none" rtlCol="0">
              <a:spAutoFit/>
            </a:bodyPr>
            <a:lstStyle/>
            <a:p>
              <a:r>
                <a:rPr lang="en-US" i="1" dirty="0" err="1" smtClean="0"/>
                <a:t>MarineTLO</a:t>
              </a:r>
              <a:r>
                <a:rPr lang="en-US" i="1" dirty="0" smtClean="0"/>
                <a:t>-based </a:t>
              </a:r>
            </a:p>
            <a:p>
              <a:pPr algn="ctr"/>
              <a:r>
                <a:rPr lang="en-US" i="1" dirty="0" smtClean="0"/>
                <a:t>Warehouse</a:t>
              </a:r>
              <a:endParaRPr lang="el-GR" i="1" dirty="0"/>
            </a:p>
          </p:txBody>
        </p:sp>
        <p:sp>
          <p:nvSpPr>
            <p:cNvPr id="87" name="Rectangle 86"/>
            <p:cNvSpPr/>
            <p:nvPr/>
          </p:nvSpPr>
          <p:spPr>
            <a:xfrm>
              <a:off x="3136642" y="1108817"/>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100" name="Group 99"/>
          <p:cNvGrpSpPr/>
          <p:nvPr/>
        </p:nvGrpSpPr>
        <p:grpSpPr>
          <a:xfrm>
            <a:off x="465089" y="3613309"/>
            <a:ext cx="2416628" cy="1837494"/>
            <a:chOff x="6419033" y="1110980"/>
            <a:chExt cx="2416628" cy="1837494"/>
          </a:xfrm>
        </p:grpSpPr>
        <p:pic>
          <p:nvPicPr>
            <p:cNvPr id="97" name="Picture 96"/>
            <p:cNvPicPr>
              <a:picLocks noChangeAspect="1"/>
            </p:cNvPicPr>
            <p:nvPr/>
          </p:nvPicPr>
          <p:blipFill>
            <a:blip r:embed="rId4"/>
            <a:stretch>
              <a:fillRect/>
            </a:stretch>
          </p:blipFill>
          <p:spPr>
            <a:xfrm>
              <a:off x="7548643" y="1876213"/>
              <a:ext cx="1096324" cy="938273"/>
            </a:xfrm>
            <a:prstGeom prst="rect">
              <a:avLst/>
            </a:prstGeom>
          </p:spPr>
        </p:pic>
        <p:pic>
          <p:nvPicPr>
            <p:cNvPr id="9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501" y="1914139"/>
              <a:ext cx="594588" cy="2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 descr="http://docs.openlinksw.com/images/misc/splas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806" y="2295139"/>
              <a:ext cx="868387" cy="6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1" descr="http://www.hydralok.net/fr/files/2013/05/industry-large-icon4-121x1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6197" y="1637384"/>
              <a:ext cx="808852" cy="80118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6419033" y="1127479"/>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99" name="TextBox 98"/>
            <p:cNvSpPr txBox="1"/>
            <p:nvPr/>
          </p:nvSpPr>
          <p:spPr>
            <a:xfrm>
              <a:off x="7053842" y="1110980"/>
              <a:ext cx="1081258" cy="369332"/>
            </a:xfrm>
            <a:prstGeom prst="rect">
              <a:avLst/>
            </a:prstGeom>
            <a:noFill/>
          </p:spPr>
          <p:txBody>
            <a:bodyPr wrap="none" rtlCol="0">
              <a:spAutoFit/>
            </a:bodyPr>
            <a:lstStyle/>
            <a:p>
              <a:r>
                <a:rPr lang="en-US" i="1" dirty="0" err="1" smtClean="0"/>
                <a:t>MatWare</a:t>
              </a:r>
              <a:endParaRPr lang="el-GR" i="1" dirty="0"/>
            </a:p>
          </p:txBody>
        </p:sp>
      </p:grpSp>
      <p:grpSp>
        <p:nvGrpSpPr>
          <p:cNvPr id="116" name="Group 115"/>
          <p:cNvGrpSpPr/>
          <p:nvPr/>
        </p:nvGrpSpPr>
        <p:grpSpPr>
          <a:xfrm>
            <a:off x="3307996" y="3594647"/>
            <a:ext cx="2416628" cy="1839657"/>
            <a:chOff x="3307996" y="3594647"/>
            <a:chExt cx="2416628" cy="1839657"/>
          </a:xfrm>
        </p:grpSpPr>
        <p:grpSp>
          <p:nvGrpSpPr>
            <p:cNvPr id="105" name="Group 104"/>
            <p:cNvGrpSpPr/>
            <p:nvPr/>
          </p:nvGrpSpPr>
          <p:grpSpPr>
            <a:xfrm>
              <a:off x="3307996" y="3594647"/>
              <a:ext cx="2416628" cy="1839657"/>
              <a:chOff x="597160" y="1230116"/>
              <a:chExt cx="2416628" cy="1839657"/>
            </a:xfrm>
          </p:grpSpPr>
          <p:sp>
            <p:nvSpPr>
              <p:cNvPr id="106" name="TextBox 105"/>
              <p:cNvSpPr txBox="1"/>
              <p:nvPr/>
            </p:nvSpPr>
            <p:spPr>
              <a:xfrm>
                <a:off x="1386128" y="1230116"/>
                <a:ext cx="929422" cy="369332"/>
              </a:xfrm>
              <a:prstGeom prst="rect">
                <a:avLst/>
              </a:prstGeom>
              <a:noFill/>
            </p:spPr>
            <p:txBody>
              <a:bodyPr wrap="none" rtlCol="0">
                <a:spAutoFit/>
              </a:bodyPr>
              <a:lstStyle/>
              <a:p>
                <a:r>
                  <a:rPr lang="en-US" i="1" dirty="0" err="1" smtClean="0"/>
                  <a:t>XSearch</a:t>
                </a:r>
                <a:endParaRPr lang="el-GR" i="1" dirty="0"/>
              </a:p>
            </p:txBody>
          </p:sp>
          <p:sp>
            <p:nvSpPr>
              <p:cNvPr id="107" name="Rectangle 106"/>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1" name="Picture 110"/>
            <p:cNvPicPr>
              <a:picLocks noChangeAspect="1"/>
            </p:cNvPicPr>
            <p:nvPr/>
          </p:nvPicPr>
          <p:blipFill>
            <a:blip r:embed="rId8"/>
            <a:stretch>
              <a:fillRect/>
            </a:stretch>
          </p:blipFill>
          <p:spPr>
            <a:xfrm>
              <a:off x="3902040" y="3970955"/>
              <a:ext cx="1412910" cy="1415919"/>
            </a:xfrm>
            <a:prstGeom prst="rect">
              <a:avLst/>
            </a:prstGeom>
          </p:spPr>
        </p:pic>
      </p:grpSp>
      <p:grpSp>
        <p:nvGrpSpPr>
          <p:cNvPr id="115" name="Group 114"/>
          <p:cNvGrpSpPr/>
          <p:nvPr/>
        </p:nvGrpSpPr>
        <p:grpSpPr>
          <a:xfrm>
            <a:off x="6419032" y="1089514"/>
            <a:ext cx="2416628" cy="1839657"/>
            <a:chOff x="405160" y="3585317"/>
            <a:chExt cx="2416628" cy="1839657"/>
          </a:xfrm>
        </p:grpSpPr>
        <p:grpSp>
          <p:nvGrpSpPr>
            <p:cNvPr id="101" name="Group 100"/>
            <p:cNvGrpSpPr/>
            <p:nvPr/>
          </p:nvGrpSpPr>
          <p:grpSpPr>
            <a:xfrm>
              <a:off x="405160" y="3585317"/>
              <a:ext cx="2416628" cy="1839657"/>
              <a:chOff x="597160" y="1230116"/>
              <a:chExt cx="2416628" cy="1839657"/>
            </a:xfrm>
          </p:grpSpPr>
          <p:sp>
            <p:nvSpPr>
              <p:cNvPr id="103" name="TextBox 102"/>
              <p:cNvSpPr txBox="1"/>
              <p:nvPr/>
            </p:nvSpPr>
            <p:spPr>
              <a:xfrm>
                <a:off x="1386128" y="1230116"/>
                <a:ext cx="838691" cy="369332"/>
              </a:xfrm>
              <a:prstGeom prst="rect">
                <a:avLst/>
              </a:prstGeom>
              <a:noFill/>
            </p:spPr>
            <p:txBody>
              <a:bodyPr wrap="none" rtlCol="0">
                <a:spAutoFit/>
              </a:bodyPr>
              <a:lstStyle/>
              <a:p>
                <a:r>
                  <a:rPr lang="en-US" i="1" dirty="0" err="1" smtClean="0"/>
                  <a:t>Ichthys</a:t>
                </a:r>
                <a:endParaRPr lang="el-GR" i="1" dirty="0"/>
              </a:p>
            </p:txBody>
          </p:sp>
          <p:sp>
            <p:nvSpPr>
              <p:cNvPr id="104" name="Rectangle 103"/>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2" name="Picture 111"/>
            <p:cNvPicPr>
              <a:picLocks noChangeAspect="1"/>
            </p:cNvPicPr>
            <p:nvPr/>
          </p:nvPicPr>
          <p:blipFill>
            <a:blip r:embed="rId9"/>
            <a:stretch>
              <a:fillRect/>
            </a:stretch>
          </p:blipFill>
          <p:spPr>
            <a:xfrm>
              <a:off x="786258" y="3904280"/>
              <a:ext cx="1709291" cy="1501108"/>
            </a:xfrm>
            <a:prstGeom prst="rect">
              <a:avLst/>
            </a:prstGeom>
          </p:spPr>
        </p:pic>
      </p:grpSp>
      <p:grpSp>
        <p:nvGrpSpPr>
          <p:cNvPr id="117" name="Group 116"/>
          <p:cNvGrpSpPr/>
          <p:nvPr/>
        </p:nvGrpSpPr>
        <p:grpSpPr>
          <a:xfrm>
            <a:off x="6419033" y="3594647"/>
            <a:ext cx="2416628" cy="1839657"/>
            <a:chOff x="6419033" y="3594647"/>
            <a:chExt cx="2416628" cy="1839657"/>
          </a:xfrm>
        </p:grpSpPr>
        <p:grpSp>
          <p:nvGrpSpPr>
            <p:cNvPr id="108" name="Group 107"/>
            <p:cNvGrpSpPr/>
            <p:nvPr/>
          </p:nvGrpSpPr>
          <p:grpSpPr>
            <a:xfrm>
              <a:off x="6419033" y="3594647"/>
              <a:ext cx="2416628" cy="1839657"/>
              <a:chOff x="597160" y="1230116"/>
              <a:chExt cx="2416628" cy="1839657"/>
            </a:xfrm>
          </p:grpSpPr>
          <p:sp>
            <p:nvSpPr>
              <p:cNvPr id="109" name="TextBox 108"/>
              <p:cNvSpPr txBox="1"/>
              <p:nvPr/>
            </p:nvSpPr>
            <p:spPr>
              <a:xfrm>
                <a:off x="1466278" y="1230116"/>
                <a:ext cx="678391" cy="369332"/>
              </a:xfrm>
              <a:prstGeom prst="rect">
                <a:avLst/>
              </a:prstGeom>
              <a:noFill/>
            </p:spPr>
            <p:txBody>
              <a:bodyPr wrap="none" rtlCol="0">
                <a:spAutoFit/>
              </a:bodyPr>
              <a:lstStyle/>
              <a:p>
                <a:r>
                  <a:rPr lang="en-US" i="1" dirty="0" err="1" smtClean="0"/>
                  <a:t>XLink</a:t>
                </a:r>
                <a:endParaRPr lang="el-GR" i="1" dirty="0"/>
              </a:p>
            </p:txBody>
          </p:sp>
          <p:sp>
            <p:nvSpPr>
              <p:cNvPr id="110" name="Rectangle 109"/>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3" name="Εικόνα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4806" y="4243986"/>
              <a:ext cx="2148663" cy="1022671"/>
            </a:xfrm>
            <a:prstGeom prst="rect">
              <a:avLst/>
            </a:prstGeom>
            <a:ln>
              <a:noFill/>
            </a:ln>
          </p:spPr>
        </p:pic>
      </p:grpSp>
      <p:sp>
        <p:nvSpPr>
          <p:cNvPr id="114" name="Rectangle 113"/>
          <p:cNvSpPr/>
          <p:nvPr/>
        </p:nvSpPr>
        <p:spPr>
          <a:xfrm>
            <a:off x="6296025" y="1009650"/>
            <a:ext cx="2676525" cy="203835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14</a:t>
            </a:fld>
            <a:endParaRPr lang="en-GB" noProof="0"/>
          </a:p>
        </p:txBody>
      </p:sp>
    </p:spTree>
    <p:extLst>
      <p:ext uri="{BB962C8B-B14F-4D97-AF65-F5344CB8AC3E}">
        <p14:creationId xmlns:p14="http://schemas.microsoft.com/office/powerpoint/2010/main" val="1262686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Ichthys</a:t>
            </a:r>
            <a:r>
              <a:rPr lang="en-US" dirty="0" smtClean="0"/>
              <a:t> Android application</a:t>
            </a:r>
            <a:endParaRPr lang="el-G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2" y="1417638"/>
            <a:ext cx="2898786" cy="4831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086" y="1444932"/>
            <a:ext cx="2882409" cy="4804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174" y="1497794"/>
            <a:ext cx="2850692" cy="4751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p:cNvSpPr>
            <a:spLocks noGrp="1"/>
          </p:cNvSpPr>
          <p:nvPr>
            <p:ph type="sldNum" sz="quarter" idx="12"/>
          </p:nvPr>
        </p:nvSpPr>
        <p:spPr/>
        <p:txBody>
          <a:bodyPr/>
          <a:lstStyle/>
          <a:p>
            <a:fld id="{4AA4D77F-BFCC-4678-8786-233394E64B40}" type="slidenum">
              <a:rPr lang="en-GB" noProof="0" smtClean="0"/>
              <a:pPr/>
              <a:t>15</a:t>
            </a:fld>
            <a:endParaRPr lang="en-GB" noProof="0"/>
          </a:p>
        </p:txBody>
      </p:sp>
    </p:spTree>
    <p:extLst>
      <p:ext uri="{BB962C8B-B14F-4D97-AF65-F5344CB8AC3E}">
        <p14:creationId xmlns:p14="http://schemas.microsoft.com/office/powerpoint/2010/main" val="7048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73226" y="1108817"/>
            <a:ext cx="2416628" cy="1839657"/>
            <a:chOff x="597160" y="1230116"/>
            <a:chExt cx="2416628" cy="1839657"/>
          </a:xfrm>
        </p:grpSpPr>
        <p:pic>
          <p:nvPicPr>
            <p:cNvPr id="81" name="Picture 80"/>
            <p:cNvPicPr>
              <a:picLocks noChangeAspect="1"/>
            </p:cNvPicPr>
            <p:nvPr/>
          </p:nvPicPr>
          <p:blipFill>
            <a:blip r:embed="rId2"/>
            <a:stretch>
              <a:fillRect/>
            </a:stretch>
          </p:blipFill>
          <p:spPr>
            <a:xfrm>
              <a:off x="689023" y="1580787"/>
              <a:ext cx="2296772" cy="1470324"/>
            </a:xfrm>
            <a:prstGeom prst="rect">
              <a:avLst/>
            </a:prstGeom>
          </p:spPr>
        </p:pic>
        <p:sp>
          <p:nvSpPr>
            <p:cNvPr id="82" name="TextBox 81"/>
            <p:cNvSpPr txBox="1"/>
            <p:nvPr/>
          </p:nvSpPr>
          <p:spPr>
            <a:xfrm>
              <a:off x="1227434" y="1230116"/>
              <a:ext cx="1219949" cy="369332"/>
            </a:xfrm>
            <a:prstGeom prst="rect">
              <a:avLst/>
            </a:prstGeom>
            <a:noFill/>
          </p:spPr>
          <p:txBody>
            <a:bodyPr wrap="none" rtlCol="0">
              <a:spAutoFit/>
            </a:bodyPr>
            <a:lstStyle/>
            <a:p>
              <a:r>
                <a:rPr lang="en-US" i="1" dirty="0" err="1" smtClean="0"/>
                <a:t>MarineTLO</a:t>
              </a:r>
              <a:endParaRPr lang="el-GR" i="1" dirty="0"/>
            </a:p>
          </p:txBody>
        </p:sp>
        <p:sp>
          <p:nvSpPr>
            <p:cNvPr id="83" name="Rectangle 82"/>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89" name="Group 88"/>
          <p:cNvGrpSpPr/>
          <p:nvPr/>
        </p:nvGrpSpPr>
        <p:grpSpPr>
          <a:xfrm>
            <a:off x="3317617" y="1076551"/>
            <a:ext cx="2416628" cy="1853261"/>
            <a:chOff x="3136642" y="1076551"/>
            <a:chExt cx="2416628" cy="1853261"/>
          </a:xfrm>
        </p:grpSpPr>
        <p:pic>
          <p:nvPicPr>
            <p:cNvPr id="85" name="Picture 84"/>
            <p:cNvPicPr>
              <a:picLocks noChangeAspect="1"/>
            </p:cNvPicPr>
            <p:nvPr/>
          </p:nvPicPr>
          <p:blipFill rotWithShape="1">
            <a:blip r:embed="rId3"/>
            <a:srcRect b="23021"/>
            <a:stretch/>
          </p:blipFill>
          <p:spPr bwMode="auto">
            <a:xfrm>
              <a:off x="3200592" y="1727155"/>
              <a:ext cx="2269486" cy="1137342"/>
            </a:xfrm>
            <a:prstGeom prst="rect">
              <a:avLst/>
            </a:prstGeom>
            <a:noFill/>
            <a:ln w="9525">
              <a:noFill/>
              <a:miter lim="800000"/>
              <a:headEnd/>
              <a:tailEnd/>
            </a:ln>
          </p:spPr>
        </p:pic>
        <p:sp>
          <p:nvSpPr>
            <p:cNvPr id="86" name="TextBox 85"/>
            <p:cNvSpPr txBox="1"/>
            <p:nvPr/>
          </p:nvSpPr>
          <p:spPr>
            <a:xfrm>
              <a:off x="3328265" y="1076551"/>
              <a:ext cx="1893916" cy="646331"/>
            </a:xfrm>
            <a:prstGeom prst="rect">
              <a:avLst/>
            </a:prstGeom>
            <a:noFill/>
          </p:spPr>
          <p:txBody>
            <a:bodyPr wrap="none" rtlCol="0">
              <a:spAutoFit/>
            </a:bodyPr>
            <a:lstStyle/>
            <a:p>
              <a:r>
                <a:rPr lang="en-US" i="1" dirty="0" err="1" smtClean="0"/>
                <a:t>MarineTLO</a:t>
              </a:r>
              <a:r>
                <a:rPr lang="en-US" i="1" dirty="0" smtClean="0"/>
                <a:t>-based </a:t>
              </a:r>
            </a:p>
            <a:p>
              <a:pPr algn="ctr"/>
              <a:r>
                <a:rPr lang="en-US" i="1" dirty="0" smtClean="0"/>
                <a:t>Warehouse</a:t>
              </a:r>
              <a:endParaRPr lang="el-GR" i="1" dirty="0"/>
            </a:p>
          </p:txBody>
        </p:sp>
        <p:sp>
          <p:nvSpPr>
            <p:cNvPr id="87" name="Rectangle 86"/>
            <p:cNvSpPr/>
            <p:nvPr/>
          </p:nvSpPr>
          <p:spPr>
            <a:xfrm>
              <a:off x="3136642" y="1108817"/>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100" name="Group 99"/>
          <p:cNvGrpSpPr/>
          <p:nvPr/>
        </p:nvGrpSpPr>
        <p:grpSpPr>
          <a:xfrm>
            <a:off x="465089" y="3613309"/>
            <a:ext cx="2416628" cy="1837494"/>
            <a:chOff x="6419033" y="1110980"/>
            <a:chExt cx="2416628" cy="1837494"/>
          </a:xfrm>
        </p:grpSpPr>
        <p:pic>
          <p:nvPicPr>
            <p:cNvPr id="97" name="Picture 96"/>
            <p:cNvPicPr>
              <a:picLocks noChangeAspect="1"/>
            </p:cNvPicPr>
            <p:nvPr/>
          </p:nvPicPr>
          <p:blipFill>
            <a:blip r:embed="rId4"/>
            <a:stretch>
              <a:fillRect/>
            </a:stretch>
          </p:blipFill>
          <p:spPr>
            <a:xfrm>
              <a:off x="7548643" y="1876213"/>
              <a:ext cx="1096324" cy="938273"/>
            </a:xfrm>
            <a:prstGeom prst="rect">
              <a:avLst/>
            </a:prstGeom>
          </p:spPr>
        </p:pic>
        <p:pic>
          <p:nvPicPr>
            <p:cNvPr id="9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501" y="1914139"/>
              <a:ext cx="594588" cy="2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 descr="http://docs.openlinksw.com/images/misc/splas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806" y="2295139"/>
              <a:ext cx="868387" cy="6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1" descr="http://www.hydralok.net/fr/files/2013/05/industry-large-icon4-121x1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6197" y="1637384"/>
              <a:ext cx="808852" cy="80118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6419033" y="1127479"/>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99" name="TextBox 98"/>
            <p:cNvSpPr txBox="1"/>
            <p:nvPr/>
          </p:nvSpPr>
          <p:spPr>
            <a:xfrm>
              <a:off x="7053842" y="1110980"/>
              <a:ext cx="1081258" cy="369332"/>
            </a:xfrm>
            <a:prstGeom prst="rect">
              <a:avLst/>
            </a:prstGeom>
            <a:noFill/>
          </p:spPr>
          <p:txBody>
            <a:bodyPr wrap="none" rtlCol="0">
              <a:spAutoFit/>
            </a:bodyPr>
            <a:lstStyle/>
            <a:p>
              <a:r>
                <a:rPr lang="en-US" i="1" dirty="0" err="1" smtClean="0"/>
                <a:t>MatWare</a:t>
              </a:r>
              <a:endParaRPr lang="el-GR" i="1" dirty="0"/>
            </a:p>
          </p:txBody>
        </p:sp>
      </p:grpSp>
      <p:grpSp>
        <p:nvGrpSpPr>
          <p:cNvPr id="116" name="Group 115"/>
          <p:cNvGrpSpPr/>
          <p:nvPr/>
        </p:nvGrpSpPr>
        <p:grpSpPr>
          <a:xfrm>
            <a:off x="3307996" y="3594647"/>
            <a:ext cx="2416628" cy="1839657"/>
            <a:chOff x="3307996" y="3594647"/>
            <a:chExt cx="2416628" cy="1839657"/>
          </a:xfrm>
        </p:grpSpPr>
        <p:grpSp>
          <p:nvGrpSpPr>
            <p:cNvPr id="105" name="Group 104"/>
            <p:cNvGrpSpPr/>
            <p:nvPr/>
          </p:nvGrpSpPr>
          <p:grpSpPr>
            <a:xfrm>
              <a:off x="3307996" y="3594647"/>
              <a:ext cx="2416628" cy="1839657"/>
              <a:chOff x="597160" y="1230116"/>
              <a:chExt cx="2416628" cy="1839657"/>
            </a:xfrm>
          </p:grpSpPr>
          <p:sp>
            <p:nvSpPr>
              <p:cNvPr id="106" name="TextBox 105"/>
              <p:cNvSpPr txBox="1"/>
              <p:nvPr/>
            </p:nvSpPr>
            <p:spPr>
              <a:xfrm>
                <a:off x="1386128" y="1230116"/>
                <a:ext cx="929422" cy="369332"/>
              </a:xfrm>
              <a:prstGeom prst="rect">
                <a:avLst/>
              </a:prstGeom>
              <a:noFill/>
            </p:spPr>
            <p:txBody>
              <a:bodyPr wrap="none" rtlCol="0">
                <a:spAutoFit/>
              </a:bodyPr>
              <a:lstStyle/>
              <a:p>
                <a:r>
                  <a:rPr lang="en-US" i="1" dirty="0" err="1" smtClean="0"/>
                  <a:t>XSearch</a:t>
                </a:r>
                <a:endParaRPr lang="el-GR" i="1" dirty="0"/>
              </a:p>
            </p:txBody>
          </p:sp>
          <p:sp>
            <p:nvSpPr>
              <p:cNvPr id="107" name="Rectangle 106"/>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1" name="Picture 110"/>
            <p:cNvPicPr>
              <a:picLocks noChangeAspect="1"/>
            </p:cNvPicPr>
            <p:nvPr/>
          </p:nvPicPr>
          <p:blipFill>
            <a:blip r:embed="rId8"/>
            <a:stretch>
              <a:fillRect/>
            </a:stretch>
          </p:blipFill>
          <p:spPr>
            <a:xfrm>
              <a:off x="3902040" y="3970955"/>
              <a:ext cx="1412910" cy="1415919"/>
            </a:xfrm>
            <a:prstGeom prst="rect">
              <a:avLst/>
            </a:prstGeom>
          </p:spPr>
        </p:pic>
      </p:grpSp>
      <p:grpSp>
        <p:nvGrpSpPr>
          <p:cNvPr id="115" name="Group 114"/>
          <p:cNvGrpSpPr/>
          <p:nvPr/>
        </p:nvGrpSpPr>
        <p:grpSpPr>
          <a:xfrm>
            <a:off x="6419032" y="1089514"/>
            <a:ext cx="2416628" cy="1839657"/>
            <a:chOff x="405160" y="3585317"/>
            <a:chExt cx="2416628" cy="1839657"/>
          </a:xfrm>
        </p:grpSpPr>
        <p:grpSp>
          <p:nvGrpSpPr>
            <p:cNvPr id="101" name="Group 100"/>
            <p:cNvGrpSpPr/>
            <p:nvPr/>
          </p:nvGrpSpPr>
          <p:grpSpPr>
            <a:xfrm>
              <a:off x="405160" y="3585317"/>
              <a:ext cx="2416628" cy="1839657"/>
              <a:chOff x="597160" y="1230116"/>
              <a:chExt cx="2416628" cy="1839657"/>
            </a:xfrm>
          </p:grpSpPr>
          <p:sp>
            <p:nvSpPr>
              <p:cNvPr id="103" name="TextBox 102"/>
              <p:cNvSpPr txBox="1"/>
              <p:nvPr/>
            </p:nvSpPr>
            <p:spPr>
              <a:xfrm>
                <a:off x="1386128" y="1230116"/>
                <a:ext cx="838691" cy="369332"/>
              </a:xfrm>
              <a:prstGeom prst="rect">
                <a:avLst/>
              </a:prstGeom>
              <a:noFill/>
            </p:spPr>
            <p:txBody>
              <a:bodyPr wrap="none" rtlCol="0">
                <a:spAutoFit/>
              </a:bodyPr>
              <a:lstStyle/>
              <a:p>
                <a:r>
                  <a:rPr lang="en-US" i="1" dirty="0" err="1" smtClean="0"/>
                  <a:t>Ichthys</a:t>
                </a:r>
                <a:endParaRPr lang="el-GR" i="1" dirty="0"/>
              </a:p>
            </p:txBody>
          </p:sp>
          <p:sp>
            <p:nvSpPr>
              <p:cNvPr id="104" name="Rectangle 103"/>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2" name="Picture 111"/>
            <p:cNvPicPr>
              <a:picLocks noChangeAspect="1"/>
            </p:cNvPicPr>
            <p:nvPr/>
          </p:nvPicPr>
          <p:blipFill>
            <a:blip r:embed="rId9"/>
            <a:stretch>
              <a:fillRect/>
            </a:stretch>
          </p:blipFill>
          <p:spPr>
            <a:xfrm>
              <a:off x="786258" y="3904280"/>
              <a:ext cx="1709291" cy="1501108"/>
            </a:xfrm>
            <a:prstGeom prst="rect">
              <a:avLst/>
            </a:prstGeom>
          </p:spPr>
        </p:pic>
      </p:grpSp>
      <p:grpSp>
        <p:nvGrpSpPr>
          <p:cNvPr id="117" name="Group 116"/>
          <p:cNvGrpSpPr/>
          <p:nvPr/>
        </p:nvGrpSpPr>
        <p:grpSpPr>
          <a:xfrm>
            <a:off x="6419033" y="3594647"/>
            <a:ext cx="2416628" cy="1839657"/>
            <a:chOff x="6419033" y="3594647"/>
            <a:chExt cx="2416628" cy="1839657"/>
          </a:xfrm>
        </p:grpSpPr>
        <p:grpSp>
          <p:nvGrpSpPr>
            <p:cNvPr id="108" name="Group 107"/>
            <p:cNvGrpSpPr/>
            <p:nvPr/>
          </p:nvGrpSpPr>
          <p:grpSpPr>
            <a:xfrm>
              <a:off x="6419033" y="3594647"/>
              <a:ext cx="2416628" cy="1839657"/>
              <a:chOff x="597160" y="1230116"/>
              <a:chExt cx="2416628" cy="1839657"/>
            </a:xfrm>
          </p:grpSpPr>
          <p:sp>
            <p:nvSpPr>
              <p:cNvPr id="109" name="TextBox 108"/>
              <p:cNvSpPr txBox="1"/>
              <p:nvPr/>
            </p:nvSpPr>
            <p:spPr>
              <a:xfrm>
                <a:off x="1466278" y="1230116"/>
                <a:ext cx="678391" cy="369332"/>
              </a:xfrm>
              <a:prstGeom prst="rect">
                <a:avLst/>
              </a:prstGeom>
              <a:noFill/>
            </p:spPr>
            <p:txBody>
              <a:bodyPr wrap="none" rtlCol="0">
                <a:spAutoFit/>
              </a:bodyPr>
              <a:lstStyle/>
              <a:p>
                <a:r>
                  <a:rPr lang="en-US" i="1" dirty="0" err="1" smtClean="0"/>
                  <a:t>XLink</a:t>
                </a:r>
                <a:endParaRPr lang="el-GR" i="1" dirty="0"/>
              </a:p>
            </p:txBody>
          </p:sp>
          <p:sp>
            <p:nvSpPr>
              <p:cNvPr id="110" name="Rectangle 109"/>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3" name="Εικόνα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4806" y="4243986"/>
              <a:ext cx="2148663" cy="1022671"/>
            </a:xfrm>
            <a:prstGeom prst="rect">
              <a:avLst/>
            </a:prstGeom>
            <a:ln>
              <a:noFill/>
            </a:ln>
          </p:spPr>
        </p:pic>
      </p:grpSp>
      <p:sp>
        <p:nvSpPr>
          <p:cNvPr id="114" name="Rectangle 113"/>
          <p:cNvSpPr/>
          <p:nvPr/>
        </p:nvSpPr>
        <p:spPr>
          <a:xfrm>
            <a:off x="334449" y="3521130"/>
            <a:ext cx="2676525" cy="203835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16</a:t>
            </a:fld>
            <a:endParaRPr lang="en-GB" noProof="0"/>
          </a:p>
        </p:txBody>
      </p:sp>
    </p:spTree>
    <p:extLst>
      <p:ext uri="{BB962C8B-B14F-4D97-AF65-F5344CB8AC3E}">
        <p14:creationId xmlns:p14="http://schemas.microsoft.com/office/powerpoint/2010/main" val="16626400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25" y="765175"/>
            <a:ext cx="8929688" cy="5521325"/>
          </a:xfrm>
        </p:spPr>
        <p:txBody>
          <a:bodyPr/>
          <a:lstStyle/>
          <a:p>
            <a:pPr marL="0" indent="0">
              <a:buFont typeface="Arial" charset="0"/>
              <a:buNone/>
              <a:defRPr/>
            </a:pPr>
            <a:endParaRPr lang="en-US" sz="2000" dirty="0" smtClean="0"/>
          </a:p>
          <a:p>
            <a:pPr marL="0" indent="0">
              <a:buFont typeface="Arial" charset="0"/>
              <a:buNone/>
              <a:defRPr/>
            </a:pPr>
            <a:r>
              <a:rPr lang="en-US" sz="2000" u="sng" dirty="0" smtClean="0"/>
              <a:t>Key Questions</a:t>
            </a:r>
          </a:p>
          <a:p>
            <a:pPr>
              <a:defRPr/>
            </a:pPr>
            <a:r>
              <a:rPr lang="en-GB" sz="2000" i="1" dirty="0" smtClean="0"/>
              <a:t>How to define the </a:t>
            </a:r>
            <a:r>
              <a:rPr lang="en-GB" sz="2000" i="1" dirty="0" smtClean="0">
                <a:solidFill>
                  <a:srgbClr val="FF0000"/>
                </a:solidFill>
              </a:rPr>
              <a:t>objectives</a:t>
            </a:r>
            <a:r>
              <a:rPr lang="en-GB" sz="2000" i="1" dirty="0" smtClean="0"/>
              <a:t> and the </a:t>
            </a:r>
            <a:r>
              <a:rPr lang="en-GB" sz="2000" i="1" dirty="0" smtClean="0">
                <a:solidFill>
                  <a:srgbClr val="FF0000"/>
                </a:solidFill>
              </a:rPr>
              <a:t>scope</a:t>
            </a:r>
            <a:r>
              <a:rPr lang="en-GB" sz="2000" i="1" dirty="0" smtClean="0"/>
              <a:t> of such a warehouse? </a:t>
            </a:r>
            <a:endParaRPr lang="el-GR" sz="2000" i="1" dirty="0" smtClean="0"/>
          </a:p>
          <a:p>
            <a:pPr>
              <a:defRPr/>
            </a:pPr>
            <a:r>
              <a:rPr lang="en-GB" sz="2000" i="1" dirty="0"/>
              <a:t>How to </a:t>
            </a:r>
            <a:r>
              <a:rPr lang="en-GB" sz="2000" i="1" dirty="0">
                <a:solidFill>
                  <a:srgbClr val="FF0000"/>
                </a:solidFill>
              </a:rPr>
              <a:t>connect</a:t>
            </a:r>
            <a:r>
              <a:rPr lang="en-GB" sz="2000" i="1" dirty="0"/>
              <a:t> the </a:t>
            </a:r>
            <a:r>
              <a:rPr lang="en-GB" sz="2000" i="1" dirty="0">
                <a:solidFill>
                  <a:srgbClr val="FF0000"/>
                </a:solidFill>
              </a:rPr>
              <a:t>fetched pieces </a:t>
            </a:r>
            <a:r>
              <a:rPr lang="en-GB" sz="2000" i="1" dirty="0"/>
              <a:t>of information?</a:t>
            </a:r>
          </a:p>
          <a:p>
            <a:pPr>
              <a:defRPr/>
            </a:pPr>
            <a:r>
              <a:rPr lang="en-GB" sz="2000" i="1" dirty="0" smtClean="0"/>
              <a:t>How to</a:t>
            </a:r>
            <a:r>
              <a:rPr lang="el-GR" sz="2000" i="1" dirty="0" smtClean="0"/>
              <a:t> </a:t>
            </a:r>
            <a:r>
              <a:rPr lang="en-GB" sz="2000" i="1" dirty="0" smtClean="0"/>
              <a:t>test that its </a:t>
            </a:r>
            <a:r>
              <a:rPr lang="en-GB" sz="2000" i="1" dirty="0" smtClean="0">
                <a:solidFill>
                  <a:srgbClr val="FF0000"/>
                </a:solidFill>
              </a:rPr>
              <a:t>contents</a:t>
            </a:r>
            <a:r>
              <a:rPr lang="en-GB" sz="2000" i="1" dirty="0" smtClean="0"/>
              <a:t> meet the </a:t>
            </a:r>
            <a:r>
              <a:rPr lang="en-GB" sz="2000" i="1" dirty="0" smtClean="0">
                <a:solidFill>
                  <a:srgbClr val="FF0000"/>
                </a:solidFill>
              </a:rPr>
              <a:t>objectives</a:t>
            </a:r>
            <a:r>
              <a:rPr lang="en-GB" sz="2000" i="1" dirty="0" smtClean="0"/>
              <a:t>?</a:t>
            </a:r>
          </a:p>
          <a:p>
            <a:pPr>
              <a:defRPr/>
            </a:pPr>
            <a:r>
              <a:rPr lang="en-GB" sz="2000" i="1" dirty="0" smtClean="0"/>
              <a:t>How to measure the </a:t>
            </a:r>
            <a:r>
              <a:rPr lang="en-US" sz="2000" i="1" dirty="0" smtClean="0">
                <a:solidFill>
                  <a:srgbClr val="FF0000"/>
                </a:solidFill>
              </a:rPr>
              <a:t>quality</a:t>
            </a:r>
            <a:r>
              <a:rPr lang="en-US" sz="2000" i="1" dirty="0" smtClean="0"/>
              <a:t> </a:t>
            </a:r>
            <a:r>
              <a:rPr lang="en-GB" sz="2000" i="1" dirty="0" smtClean="0"/>
              <a:t>of the warehouse?</a:t>
            </a:r>
          </a:p>
          <a:p>
            <a:pPr>
              <a:defRPr/>
            </a:pPr>
            <a:r>
              <a:rPr lang="en-GB" sz="2000" i="1" dirty="0" smtClean="0"/>
              <a:t>How to tackle the various issues of </a:t>
            </a:r>
            <a:r>
              <a:rPr lang="en-GB" sz="2000" i="1" dirty="0" smtClean="0">
                <a:solidFill>
                  <a:srgbClr val="FF0000"/>
                </a:solidFill>
              </a:rPr>
              <a:t>provenance</a:t>
            </a:r>
            <a:r>
              <a:rPr lang="en-GB" sz="2000" i="1" dirty="0" smtClean="0"/>
              <a:t> that arise?</a:t>
            </a:r>
          </a:p>
          <a:p>
            <a:pPr>
              <a:defRPr/>
            </a:pPr>
            <a:r>
              <a:rPr lang="en-GB" sz="2000" i="1" dirty="0" smtClean="0"/>
              <a:t>How to </a:t>
            </a:r>
            <a:r>
              <a:rPr lang="en-GB" sz="2000" i="1" dirty="0" smtClean="0">
                <a:solidFill>
                  <a:srgbClr val="FF0000"/>
                </a:solidFill>
              </a:rPr>
              <a:t>automate</a:t>
            </a:r>
            <a:r>
              <a:rPr lang="en-GB" sz="2000" i="1" dirty="0" smtClean="0"/>
              <a:t> the construction/maintenance process?</a:t>
            </a:r>
          </a:p>
          <a:p>
            <a:pPr>
              <a:defRPr/>
            </a:pPr>
            <a:endParaRPr lang="en-GB" sz="2000" i="1" dirty="0"/>
          </a:p>
          <a:p>
            <a:pPr>
              <a:defRPr/>
            </a:pPr>
            <a:endParaRPr lang="en-US" sz="2000" i="1" dirty="0"/>
          </a:p>
        </p:txBody>
      </p:sp>
      <p:sp>
        <p:nvSpPr>
          <p:cNvPr id="4" name="Title 3"/>
          <p:cNvSpPr>
            <a:spLocks noGrp="1"/>
          </p:cNvSpPr>
          <p:nvPr>
            <p:ph type="title"/>
          </p:nvPr>
        </p:nvSpPr>
        <p:spPr/>
        <p:txBody>
          <a:bodyPr/>
          <a:lstStyle/>
          <a:p>
            <a:r>
              <a:rPr lang="en-US" dirty="0" err="1" smtClean="0"/>
              <a:t>MatWare</a:t>
            </a:r>
            <a:endParaRPr lang="el-GR" dirty="0"/>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17</a:t>
            </a:fld>
            <a:endParaRPr lang="en-GB" noProof="0"/>
          </a:p>
        </p:txBody>
      </p:sp>
    </p:spTree>
    <p:extLst>
      <p:ext uri="{BB962C8B-B14F-4D97-AF65-F5344CB8AC3E}">
        <p14:creationId xmlns:p14="http://schemas.microsoft.com/office/powerpoint/2010/main" val="70391212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MatWare</a:t>
            </a:r>
            <a:endParaRPr lang="el-GR" i="1" dirty="0"/>
          </a:p>
        </p:txBody>
      </p:sp>
      <p:sp>
        <p:nvSpPr>
          <p:cNvPr id="3" name="Content Placeholder 2"/>
          <p:cNvSpPr>
            <a:spLocks noGrp="1"/>
          </p:cNvSpPr>
          <p:nvPr>
            <p:ph idx="1"/>
          </p:nvPr>
        </p:nvSpPr>
        <p:spPr>
          <a:xfrm>
            <a:off x="323528" y="1340768"/>
            <a:ext cx="8507288" cy="4525963"/>
          </a:xfrm>
        </p:spPr>
        <p:txBody>
          <a:bodyPr>
            <a:normAutofit/>
          </a:bodyPr>
          <a:lstStyle/>
          <a:p>
            <a:pPr marL="0" indent="0">
              <a:buNone/>
            </a:pPr>
            <a:r>
              <a:rPr lang="en-US" sz="2400" dirty="0" smtClean="0"/>
              <a:t>The Process: </a:t>
            </a:r>
            <a:endParaRPr lang="en-US" sz="1800" dirty="0" smtClean="0"/>
          </a:p>
          <a:p>
            <a:pPr marL="457200" indent="-457200" algn="just">
              <a:buFont typeface="+mj-lt"/>
              <a:buAutoNum type="arabicPeriod"/>
            </a:pPr>
            <a:r>
              <a:rPr lang="en-US" sz="1800" b="1" i="1" dirty="0" smtClean="0"/>
              <a:t>Downloads</a:t>
            </a:r>
            <a:r>
              <a:rPr lang="en-US" sz="1800" dirty="0" smtClean="0"/>
              <a:t> and </a:t>
            </a:r>
            <a:r>
              <a:rPr lang="en-US" sz="1800" b="1" i="1" dirty="0" smtClean="0"/>
              <a:t>transforms</a:t>
            </a:r>
            <a:r>
              <a:rPr lang="en-US" sz="1800" dirty="0" smtClean="0"/>
              <a:t> data from remote sources.</a:t>
            </a:r>
          </a:p>
          <a:p>
            <a:pPr marL="457200" indent="-457200" algn="just">
              <a:buFont typeface="+mj-lt"/>
              <a:buAutoNum type="arabicPeriod"/>
            </a:pPr>
            <a:r>
              <a:rPr lang="en-US" sz="1800" b="1" i="1" dirty="0" smtClean="0"/>
              <a:t>Ingests</a:t>
            </a:r>
            <a:r>
              <a:rPr lang="en-US" sz="1800" dirty="0" smtClean="0"/>
              <a:t> them into semantic repositories (i.e. Virtuoso </a:t>
            </a:r>
            <a:r>
              <a:rPr lang="en-US" sz="1800" dirty="0" err="1" smtClean="0"/>
              <a:t>triplestore</a:t>
            </a:r>
            <a:r>
              <a:rPr lang="en-US" sz="1800" dirty="0" smtClean="0"/>
              <a:t>).</a:t>
            </a:r>
          </a:p>
          <a:p>
            <a:pPr marL="457200" indent="-457200" algn="just">
              <a:buFont typeface="+mj-lt"/>
              <a:buAutoNum type="arabicPeriod"/>
            </a:pPr>
            <a:r>
              <a:rPr lang="en-US" sz="1800" b="1" i="1" dirty="0" smtClean="0"/>
              <a:t>Applies transformation rules</a:t>
            </a:r>
            <a:r>
              <a:rPr lang="en-US" sz="1800" dirty="0" smtClean="0"/>
              <a:t>, and </a:t>
            </a:r>
            <a:r>
              <a:rPr lang="en-US" sz="1800" b="1" i="1" dirty="0" smtClean="0"/>
              <a:t>creates </a:t>
            </a:r>
            <a:r>
              <a:rPr lang="en-US" sz="1800" b="1" i="1" dirty="0" err="1" smtClean="0"/>
              <a:t>sameAs</a:t>
            </a:r>
            <a:r>
              <a:rPr lang="en-US" sz="1800" b="1" i="1" dirty="0" smtClean="0"/>
              <a:t> links </a:t>
            </a:r>
            <a:r>
              <a:rPr lang="en-US" sz="1800" dirty="0" smtClean="0"/>
              <a:t>to assist complex query answering.</a:t>
            </a:r>
          </a:p>
          <a:p>
            <a:pPr marL="457200" indent="-457200" algn="just">
              <a:buFont typeface="+mj-lt"/>
              <a:buAutoNum type="arabicPeriod"/>
            </a:pPr>
            <a:r>
              <a:rPr lang="en-US" sz="1800" b="1" i="1" dirty="0" smtClean="0"/>
              <a:t>Computes several quality metrics </a:t>
            </a:r>
            <a:r>
              <a:rPr lang="en-US" sz="1800" dirty="0" smtClean="0"/>
              <a:t>as regards the connectivity of the warehouse.</a:t>
            </a:r>
          </a:p>
          <a:p>
            <a:pPr marL="457200" indent="-457200" algn="just">
              <a:buFont typeface="+mj-lt"/>
              <a:buAutoNum type="arabicPeriod"/>
            </a:pPr>
            <a:r>
              <a:rPr lang="en-US" sz="1800" b="1" i="1" dirty="0" smtClean="0"/>
              <a:t>Refreshes</a:t>
            </a:r>
            <a:r>
              <a:rPr lang="en-US" sz="1800" dirty="0" smtClean="0"/>
              <a:t> the warehouse if the data derived from remote sources change.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861048"/>
            <a:ext cx="7282896"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4AA4D77F-BFCC-4678-8786-233394E64B40}" type="slidenum">
              <a:rPr lang="en-GB" noProof="0" smtClean="0"/>
              <a:pPr/>
              <a:t>18</a:t>
            </a:fld>
            <a:endParaRPr lang="en-GB" noProof="0"/>
          </a:p>
        </p:txBody>
      </p:sp>
    </p:spTree>
    <p:extLst>
      <p:ext uri="{BB962C8B-B14F-4D97-AF65-F5344CB8AC3E}">
        <p14:creationId xmlns:p14="http://schemas.microsoft.com/office/powerpoint/2010/main" val="1410749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421" y="-371293"/>
            <a:ext cx="8686800" cy="1143000"/>
          </a:xfrm>
        </p:spPr>
        <p:txBody>
          <a:bodyPr/>
          <a:lstStyle/>
          <a:p>
            <a:r>
              <a:rPr lang="en-US" sz="2800" dirty="0" err="1" smtClean="0"/>
              <a:t>MatWare</a:t>
            </a:r>
            <a:endParaRPr lang="el-GR" sz="2400" dirty="0"/>
          </a:p>
        </p:txBody>
      </p:sp>
      <p:sp>
        <p:nvSpPr>
          <p:cNvPr id="4" name="TextBox 5"/>
          <p:cNvSpPr txBox="1">
            <a:spLocks noChangeArrowheads="1"/>
          </p:cNvSpPr>
          <p:nvPr/>
        </p:nvSpPr>
        <p:spPr bwMode="auto">
          <a:xfrm>
            <a:off x="1736725" y="931714"/>
            <a:ext cx="4060825" cy="523875"/>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ctr" defTabSz="914400" eaLnBrk="1" hangingPunct="1">
              <a:spcBef>
                <a:spcPct val="0"/>
              </a:spcBef>
              <a:buFontTx/>
              <a:buNone/>
            </a:pPr>
            <a:r>
              <a:rPr lang="en-US" altLang="el-GR" sz="1400">
                <a:solidFill>
                  <a:schemeClr val="tx1"/>
                </a:solidFill>
                <a:cs typeface="Arial" pitchFamily="34" charset="0"/>
              </a:rPr>
              <a:t>Define </a:t>
            </a:r>
            <a:r>
              <a:rPr lang="en-US" altLang="el-GR" sz="1400" b="1">
                <a:solidFill>
                  <a:schemeClr val="tx1"/>
                </a:solidFill>
                <a:cs typeface="Arial" pitchFamily="34" charset="0"/>
              </a:rPr>
              <a:t>requirements</a:t>
            </a:r>
            <a:r>
              <a:rPr lang="en-US" altLang="el-GR" sz="1400">
                <a:solidFill>
                  <a:schemeClr val="tx1"/>
                </a:solidFill>
                <a:cs typeface="Arial" pitchFamily="34" charset="0"/>
              </a:rPr>
              <a:t> in terms </a:t>
            </a:r>
          </a:p>
          <a:p>
            <a:pPr algn="ctr" defTabSz="914400" eaLnBrk="1" hangingPunct="1">
              <a:spcBef>
                <a:spcPct val="0"/>
              </a:spcBef>
              <a:buFontTx/>
              <a:buNone/>
            </a:pPr>
            <a:r>
              <a:rPr lang="en-US" altLang="el-GR" sz="1400">
                <a:solidFill>
                  <a:schemeClr val="tx1"/>
                </a:solidFill>
                <a:cs typeface="Arial" pitchFamily="34" charset="0"/>
              </a:rPr>
              <a:t>of </a:t>
            </a:r>
            <a:r>
              <a:rPr lang="en-US" altLang="el-GR" sz="1400" b="1">
                <a:solidFill>
                  <a:srgbClr val="FF0000"/>
                </a:solidFill>
                <a:cs typeface="Arial" pitchFamily="34" charset="0"/>
              </a:rPr>
              <a:t>competency queries</a:t>
            </a:r>
            <a:endParaRPr lang="el-GR" altLang="el-GR" sz="1400" b="1">
              <a:solidFill>
                <a:srgbClr val="FF0000"/>
              </a:solidFill>
              <a:cs typeface="Arial" pitchFamily="34" charset="0"/>
            </a:endParaRPr>
          </a:p>
        </p:txBody>
      </p:sp>
      <p:sp>
        <p:nvSpPr>
          <p:cNvPr id="5" name="TextBox 6"/>
          <p:cNvSpPr txBox="1">
            <a:spLocks noChangeArrowheads="1"/>
          </p:cNvSpPr>
          <p:nvPr/>
        </p:nvSpPr>
        <p:spPr bwMode="auto">
          <a:xfrm>
            <a:off x="1727200" y="1606401"/>
            <a:ext cx="4060825" cy="522288"/>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ctr" defTabSz="914400" eaLnBrk="1" hangingPunct="1">
              <a:spcBef>
                <a:spcPct val="0"/>
              </a:spcBef>
              <a:buFontTx/>
              <a:buNone/>
            </a:pPr>
            <a:r>
              <a:rPr lang="en-US" altLang="el-GR" sz="1400" b="1">
                <a:solidFill>
                  <a:schemeClr val="tx1"/>
                </a:solidFill>
                <a:cs typeface="Arial" pitchFamily="34" charset="0"/>
              </a:rPr>
              <a:t>Fetch the data </a:t>
            </a:r>
            <a:r>
              <a:rPr lang="en-US" altLang="el-GR" sz="1400">
                <a:solidFill>
                  <a:schemeClr val="tx1"/>
                </a:solidFill>
                <a:cs typeface="Arial" pitchFamily="34" charset="0"/>
              </a:rPr>
              <a:t>from the  selected sources </a:t>
            </a:r>
          </a:p>
          <a:p>
            <a:pPr algn="ctr" defTabSz="914400" eaLnBrk="1" hangingPunct="1">
              <a:spcBef>
                <a:spcPct val="0"/>
              </a:spcBef>
              <a:buFontTx/>
              <a:buNone/>
            </a:pPr>
            <a:r>
              <a:rPr lang="en-US" altLang="el-GR" sz="1400">
                <a:solidFill>
                  <a:schemeClr val="tx1"/>
                </a:solidFill>
                <a:cs typeface="Arial" pitchFamily="34" charset="0"/>
              </a:rPr>
              <a:t>(SPARQL endpoints, services, etc)</a:t>
            </a:r>
            <a:endParaRPr lang="el-GR" altLang="el-GR" sz="1400">
              <a:solidFill>
                <a:schemeClr val="tx1"/>
              </a:solidFill>
              <a:cs typeface="Arial" pitchFamily="34" charset="0"/>
            </a:endParaRPr>
          </a:p>
        </p:txBody>
      </p:sp>
      <p:sp>
        <p:nvSpPr>
          <p:cNvPr id="6" name="Rounded Rectangle 5"/>
          <p:cNvSpPr/>
          <p:nvPr/>
        </p:nvSpPr>
        <p:spPr>
          <a:xfrm>
            <a:off x="6986588" y="1225401"/>
            <a:ext cx="885825" cy="325438"/>
          </a:xfrm>
          <a:prstGeom prst="roundRect">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eaLnBrk="1" fontAlgn="auto" hangingPunct="1">
              <a:spcBef>
                <a:spcPts val="0"/>
              </a:spcBef>
              <a:spcAft>
                <a:spcPts val="0"/>
              </a:spcAft>
              <a:defRPr/>
            </a:pPr>
            <a:r>
              <a:rPr lang="en-US" sz="1400" b="1" dirty="0">
                <a:solidFill>
                  <a:schemeClr val="tx1"/>
                </a:solidFill>
              </a:rPr>
              <a:t>Queries</a:t>
            </a:r>
            <a:endParaRPr lang="el-GR" sz="1200" b="1" dirty="0">
              <a:solidFill>
                <a:schemeClr val="tx1"/>
              </a:solidFill>
            </a:endParaRPr>
          </a:p>
        </p:txBody>
      </p:sp>
      <p:sp>
        <p:nvSpPr>
          <p:cNvPr id="7" name="TextBox 8"/>
          <p:cNvSpPr txBox="1">
            <a:spLocks noChangeArrowheads="1"/>
          </p:cNvSpPr>
          <p:nvPr/>
        </p:nvSpPr>
        <p:spPr bwMode="auto">
          <a:xfrm>
            <a:off x="1727200" y="2246164"/>
            <a:ext cx="4040188" cy="307975"/>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ctr" defTabSz="914400" eaLnBrk="1" hangingPunct="1">
              <a:spcBef>
                <a:spcPct val="0"/>
              </a:spcBef>
              <a:buFontTx/>
              <a:buNone/>
            </a:pPr>
            <a:r>
              <a:rPr lang="en-US" altLang="el-GR" sz="1400" b="1">
                <a:solidFill>
                  <a:schemeClr val="tx1"/>
                </a:solidFill>
                <a:cs typeface="Arial" pitchFamily="34" charset="0"/>
              </a:rPr>
              <a:t>Transform Data</a:t>
            </a:r>
            <a:endParaRPr lang="el-GR" altLang="el-GR" sz="1400" b="1">
              <a:solidFill>
                <a:schemeClr val="tx1"/>
              </a:solidFill>
              <a:cs typeface="Arial" pitchFamily="34" charset="0"/>
            </a:endParaRPr>
          </a:p>
        </p:txBody>
      </p:sp>
      <p:sp>
        <p:nvSpPr>
          <p:cNvPr id="8" name="TextBox 9"/>
          <p:cNvSpPr txBox="1">
            <a:spLocks noChangeArrowheads="1"/>
          </p:cNvSpPr>
          <p:nvPr/>
        </p:nvSpPr>
        <p:spPr bwMode="auto">
          <a:xfrm>
            <a:off x="1738313" y="3197076"/>
            <a:ext cx="4040187" cy="307975"/>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400" b="1">
                <a:solidFill>
                  <a:schemeClr val="tx1"/>
                </a:solidFill>
                <a:cs typeface="Arial" pitchFamily="34" charset="0"/>
              </a:rPr>
              <a:t>Inspect the </a:t>
            </a:r>
            <a:r>
              <a:rPr lang="en-US" altLang="el-GR" sz="1400" b="1">
                <a:solidFill>
                  <a:srgbClr val="FF0000"/>
                </a:solidFill>
                <a:cs typeface="Arial" pitchFamily="34" charset="0"/>
              </a:rPr>
              <a:t>connectivity</a:t>
            </a:r>
            <a:r>
              <a:rPr lang="en-US" altLang="el-GR" sz="1400" b="1">
                <a:solidFill>
                  <a:schemeClr val="tx1"/>
                </a:solidFill>
                <a:cs typeface="Arial" pitchFamily="34" charset="0"/>
              </a:rPr>
              <a:t> of  </a:t>
            </a:r>
            <a:r>
              <a:rPr lang="en-US" altLang="el-GR" sz="1400">
                <a:solidFill>
                  <a:schemeClr val="tx1"/>
                </a:solidFill>
                <a:cs typeface="Arial" pitchFamily="34" charset="0"/>
              </a:rPr>
              <a:t>the Warehouse</a:t>
            </a:r>
            <a:endParaRPr lang="el-GR" altLang="el-GR" sz="1400">
              <a:solidFill>
                <a:schemeClr val="tx1"/>
              </a:solidFill>
              <a:cs typeface="Arial" pitchFamily="34" charset="0"/>
            </a:endParaRPr>
          </a:p>
        </p:txBody>
      </p:sp>
      <p:sp>
        <p:nvSpPr>
          <p:cNvPr id="9" name="TextBox 10"/>
          <p:cNvSpPr txBox="1">
            <a:spLocks noChangeArrowheads="1"/>
          </p:cNvSpPr>
          <p:nvPr/>
        </p:nvSpPr>
        <p:spPr bwMode="auto">
          <a:xfrm>
            <a:off x="1760538" y="3673326"/>
            <a:ext cx="4016375" cy="307975"/>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ctr" defTabSz="914400" eaLnBrk="1" hangingPunct="1">
              <a:spcBef>
                <a:spcPct val="0"/>
              </a:spcBef>
              <a:buFontTx/>
              <a:buNone/>
            </a:pPr>
            <a:r>
              <a:rPr lang="en-US" altLang="el-GR" sz="1400" b="1">
                <a:solidFill>
                  <a:schemeClr val="tx1"/>
                </a:solidFill>
                <a:cs typeface="Arial" pitchFamily="34" charset="0"/>
              </a:rPr>
              <a:t>Formulate rules </a:t>
            </a:r>
            <a:r>
              <a:rPr lang="en-US" altLang="el-GR" sz="1400">
                <a:solidFill>
                  <a:schemeClr val="tx1"/>
                </a:solidFill>
                <a:cs typeface="Arial" pitchFamily="34" charset="0"/>
              </a:rPr>
              <a:t>creating </a:t>
            </a:r>
            <a:r>
              <a:rPr lang="en-US" altLang="el-GR" sz="1400" b="1">
                <a:solidFill>
                  <a:schemeClr val="tx1"/>
                </a:solidFill>
                <a:cs typeface="Arial" pitchFamily="34" charset="0"/>
              </a:rPr>
              <a:t>sameAs </a:t>
            </a:r>
            <a:r>
              <a:rPr lang="en-US" altLang="el-GR" sz="1400">
                <a:solidFill>
                  <a:schemeClr val="tx1"/>
                </a:solidFill>
                <a:cs typeface="Arial" pitchFamily="34" charset="0"/>
              </a:rPr>
              <a:t>relationships</a:t>
            </a:r>
            <a:endParaRPr lang="el-GR" altLang="el-GR" sz="1400">
              <a:solidFill>
                <a:schemeClr val="tx1"/>
              </a:solidFill>
              <a:cs typeface="Arial" pitchFamily="34" charset="0"/>
            </a:endParaRPr>
          </a:p>
        </p:txBody>
      </p:sp>
      <p:sp>
        <p:nvSpPr>
          <p:cNvPr id="10" name="TextBox 11"/>
          <p:cNvSpPr txBox="1">
            <a:spLocks noChangeArrowheads="1"/>
          </p:cNvSpPr>
          <p:nvPr/>
        </p:nvSpPr>
        <p:spPr bwMode="auto">
          <a:xfrm>
            <a:off x="1766888" y="4149576"/>
            <a:ext cx="3987800" cy="307975"/>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ctr" defTabSz="914400" eaLnBrk="1" hangingPunct="1">
              <a:spcBef>
                <a:spcPct val="0"/>
              </a:spcBef>
              <a:buFontTx/>
              <a:buNone/>
            </a:pPr>
            <a:r>
              <a:rPr lang="en-US" altLang="el-GR" sz="1400" b="1">
                <a:solidFill>
                  <a:schemeClr val="tx1"/>
                </a:solidFill>
                <a:cs typeface="Arial" pitchFamily="34" charset="0"/>
              </a:rPr>
              <a:t>Apply the rules </a:t>
            </a:r>
            <a:r>
              <a:rPr lang="en-US" altLang="el-GR" sz="1400">
                <a:solidFill>
                  <a:schemeClr val="tx1"/>
                </a:solidFill>
                <a:cs typeface="Arial" pitchFamily="34" charset="0"/>
              </a:rPr>
              <a:t>to the warehouse</a:t>
            </a:r>
            <a:endParaRPr lang="el-GR" altLang="el-GR" sz="1400">
              <a:solidFill>
                <a:schemeClr val="tx1"/>
              </a:solidFill>
              <a:cs typeface="Arial" pitchFamily="34" charset="0"/>
            </a:endParaRPr>
          </a:p>
        </p:txBody>
      </p:sp>
      <p:sp>
        <p:nvSpPr>
          <p:cNvPr id="11" name="Rounded Rectangle 10"/>
          <p:cNvSpPr/>
          <p:nvPr/>
        </p:nvSpPr>
        <p:spPr>
          <a:xfrm>
            <a:off x="6770688" y="3446314"/>
            <a:ext cx="1322387" cy="676275"/>
          </a:xfrm>
          <a:prstGeom prst="roundRect">
            <a:avLst/>
          </a:prstGeom>
          <a:solidFill>
            <a:schemeClr val="accent6">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eaLnBrk="1" fontAlgn="auto" hangingPunct="1">
              <a:spcBef>
                <a:spcPts val="0"/>
              </a:spcBef>
              <a:spcAft>
                <a:spcPts val="0"/>
              </a:spcAft>
              <a:defRPr/>
            </a:pPr>
            <a:r>
              <a:rPr lang="en-US" sz="1400" b="1" dirty="0">
                <a:solidFill>
                  <a:schemeClr val="tx1"/>
                </a:solidFill>
              </a:rPr>
              <a:t>Rules for Instance Matching </a:t>
            </a:r>
            <a:endParaRPr lang="el-GR" sz="1400" b="1" dirty="0">
              <a:solidFill>
                <a:schemeClr val="tx1"/>
              </a:solidFill>
            </a:endParaRPr>
          </a:p>
        </p:txBody>
      </p:sp>
      <p:sp>
        <p:nvSpPr>
          <p:cNvPr id="12" name="Rounded Rectangle 11"/>
          <p:cNvSpPr/>
          <p:nvPr/>
        </p:nvSpPr>
        <p:spPr>
          <a:xfrm>
            <a:off x="6762750" y="4676626"/>
            <a:ext cx="1322388" cy="323850"/>
          </a:xfrm>
          <a:prstGeom prst="roundRect">
            <a:avLst/>
          </a:prstGeom>
          <a:solidFill>
            <a:srgbClr val="CCFF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eaLnBrk="1" fontAlgn="auto" hangingPunct="1">
              <a:spcBef>
                <a:spcPts val="0"/>
              </a:spcBef>
              <a:spcAft>
                <a:spcPts val="0"/>
              </a:spcAft>
              <a:defRPr/>
            </a:pPr>
            <a:r>
              <a:rPr lang="en-US" sz="1200" b="1" dirty="0" err="1">
                <a:solidFill>
                  <a:schemeClr val="tx1"/>
                </a:solidFill>
              </a:rPr>
              <a:t>sameAs</a:t>
            </a:r>
            <a:r>
              <a:rPr lang="en-US" sz="1200" b="1" dirty="0">
                <a:solidFill>
                  <a:schemeClr val="tx1"/>
                </a:solidFill>
              </a:rPr>
              <a:t> triples</a:t>
            </a:r>
            <a:endParaRPr lang="el-GR" sz="1200" b="1" dirty="0">
              <a:solidFill>
                <a:schemeClr val="tx1"/>
              </a:solidFill>
            </a:endParaRPr>
          </a:p>
        </p:txBody>
      </p:sp>
      <p:sp>
        <p:nvSpPr>
          <p:cNvPr id="13" name="TextBox 14"/>
          <p:cNvSpPr txBox="1">
            <a:spLocks noChangeArrowheads="1"/>
          </p:cNvSpPr>
          <p:nvPr/>
        </p:nvSpPr>
        <p:spPr bwMode="auto">
          <a:xfrm>
            <a:off x="1781175" y="4567089"/>
            <a:ext cx="4006850" cy="523875"/>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ctr" defTabSz="914400" eaLnBrk="1" hangingPunct="1">
              <a:spcBef>
                <a:spcPct val="0"/>
              </a:spcBef>
              <a:buFontTx/>
              <a:buNone/>
            </a:pPr>
            <a:r>
              <a:rPr lang="en-US" altLang="el-GR" sz="1400" b="1">
                <a:solidFill>
                  <a:schemeClr val="tx1"/>
                </a:solidFill>
                <a:cs typeface="Arial" pitchFamily="34" charset="0"/>
              </a:rPr>
              <a:t>Ingest</a:t>
            </a:r>
            <a:r>
              <a:rPr lang="en-US" altLang="el-GR" sz="1400">
                <a:solidFill>
                  <a:schemeClr val="tx1"/>
                </a:solidFill>
                <a:cs typeface="Arial" pitchFamily="34" charset="0"/>
              </a:rPr>
              <a:t> the </a:t>
            </a:r>
            <a:r>
              <a:rPr lang="en-US" altLang="el-GR" sz="1400" b="1">
                <a:solidFill>
                  <a:schemeClr val="tx1"/>
                </a:solidFill>
                <a:cs typeface="Arial" pitchFamily="34" charset="0"/>
              </a:rPr>
              <a:t>sameAs</a:t>
            </a:r>
            <a:r>
              <a:rPr lang="en-US" altLang="el-GR" sz="1400">
                <a:solidFill>
                  <a:schemeClr val="tx1"/>
                </a:solidFill>
                <a:cs typeface="Arial" pitchFamily="34" charset="0"/>
              </a:rPr>
              <a:t> relationships </a:t>
            </a:r>
          </a:p>
          <a:p>
            <a:pPr algn="ctr" defTabSz="914400" eaLnBrk="1" hangingPunct="1">
              <a:spcBef>
                <a:spcPct val="0"/>
              </a:spcBef>
              <a:buFontTx/>
              <a:buNone/>
            </a:pPr>
            <a:r>
              <a:rPr lang="en-US" altLang="el-GR" sz="1400">
                <a:solidFill>
                  <a:schemeClr val="tx1"/>
                </a:solidFill>
                <a:cs typeface="Arial" pitchFamily="34" charset="0"/>
              </a:rPr>
              <a:t>to the warehouse</a:t>
            </a:r>
            <a:endParaRPr lang="el-GR" altLang="el-GR" sz="1400">
              <a:solidFill>
                <a:schemeClr val="tx1"/>
              </a:solidFill>
              <a:cs typeface="Arial" pitchFamily="34" charset="0"/>
            </a:endParaRPr>
          </a:p>
        </p:txBody>
      </p:sp>
      <p:sp>
        <p:nvSpPr>
          <p:cNvPr id="14" name="TextBox 15"/>
          <p:cNvSpPr txBox="1">
            <a:spLocks noChangeArrowheads="1"/>
          </p:cNvSpPr>
          <p:nvPr/>
        </p:nvSpPr>
        <p:spPr bwMode="auto">
          <a:xfrm>
            <a:off x="1781175" y="5724376"/>
            <a:ext cx="4016375" cy="492125"/>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ctr" defTabSz="914400" eaLnBrk="1" hangingPunct="1">
              <a:spcBef>
                <a:spcPct val="0"/>
              </a:spcBef>
              <a:buFontTx/>
              <a:buNone/>
            </a:pPr>
            <a:r>
              <a:rPr lang="en-US" altLang="el-GR" sz="1400" b="1" dirty="0">
                <a:solidFill>
                  <a:schemeClr val="tx1"/>
                </a:solidFill>
                <a:cs typeface="Arial" pitchFamily="34" charset="0"/>
              </a:rPr>
              <a:t>Test  and evaluate </a:t>
            </a:r>
            <a:r>
              <a:rPr lang="en-US" altLang="el-GR" sz="1400" dirty="0">
                <a:solidFill>
                  <a:schemeClr val="tx1"/>
                </a:solidFill>
                <a:cs typeface="Arial" pitchFamily="34" charset="0"/>
              </a:rPr>
              <a:t>the </a:t>
            </a:r>
            <a:r>
              <a:rPr lang="en-US" altLang="el-GR" sz="1400" b="1" dirty="0">
                <a:solidFill>
                  <a:schemeClr val="tx1"/>
                </a:solidFill>
                <a:cs typeface="Arial" pitchFamily="34" charset="0"/>
              </a:rPr>
              <a:t>Warehouse</a:t>
            </a:r>
            <a:r>
              <a:rPr lang="en-US" altLang="el-GR" sz="1400" dirty="0">
                <a:solidFill>
                  <a:schemeClr val="tx1"/>
                </a:solidFill>
                <a:cs typeface="Arial" pitchFamily="34" charset="0"/>
              </a:rPr>
              <a:t>  (</a:t>
            </a:r>
            <a:r>
              <a:rPr lang="en-US" altLang="el-GR" sz="1200" dirty="0">
                <a:solidFill>
                  <a:schemeClr val="tx1"/>
                </a:solidFill>
                <a:cs typeface="Arial" pitchFamily="34" charset="0"/>
              </a:rPr>
              <a:t>using the </a:t>
            </a:r>
            <a:r>
              <a:rPr lang="en-US" altLang="el-GR" sz="1200" dirty="0">
                <a:solidFill>
                  <a:srgbClr val="FF0000"/>
                </a:solidFill>
                <a:cs typeface="Arial" pitchFamily="34" charset="0"/>
              </a:rPr>
              <a:t>competency queries </a:t>
            </a:r>
            <a:r>
              <a:rPr lang="en-US" altLang="el-GR" sz="1200" dirty="0">
                <a:solidFill>
                  <a:schemeClr val="tx1"/>
                </a:solidFill>
                <a:cs typeface="Arial" pitchFamily="34" charset="0"/>
              </a:rPr>
              <a:t>and the </a:t>
            </a:r>
            <a:r>
              <a:rPr lang="en-US" altLang="el-GR" sz="1200" dirty="0">
                <a:solidFill>
                  <a:srgbClr val="FF0000"/>
                </a:solidFill>
                <a:cs typeface="Arial" pitchFamily="34" charset="0"/>
              </a:rPr>
              <a:t>conn. metrics</a:t>
            </a:r>
            <a:r>
              <a:rPr lang="en-US" altLang="el-GR" sz="1200" dirty="0">
                <a:solidFill>
                  <a:schemeClr val="tx1"/>
                </a:solidFill>
                <a:cs typeface="Arial" pitchFamily="34" charset="0"/>
              </a:rPr>
              <a:t>)</a:t>
            </a:r>
            <a:endParaRPr lang="el-GR" altLang="el-GR" sz="1200" dirty="0">
              <a:solidFill>
                <a:schemeClr val="tx1"/>
              </a:solidFill>
              <a:cs typeface="Arial" pitchFamily="34" charset="0"/>
            </a:endParaRPr>
          </a:p>
        </p:txBody>
      </p:sp>
      <p:cxnSp>
        <p:nvCxnSpPr>
          <p:cNvPr id="15" name="Straight Arrow Connector 14"/>
          <p:cNvCxnSpPr>
            <a:stCxn id="4" idx="2"/>
            <a:endCxn id="5" idx="0"/>
          </p:cNvCxnSpPr>
          <p:nvPr/>
        </p:nvCxnSpPr>
        <p:spPr>
          <a:xfrm flipH="1">
            <a:off x="3757613" y="1455589"/>
            <a:ext cx="9525" cy="150812"/>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a:endCxn id="7" idx="0"/>
          </p:cNvCxnSpPr>
          <p:nvPr/>
        </p:nvCxnSpPr>
        <p:spPr>
          <a:xfrm flipH="1">
            <a:off x="3748088" y="2128689"/>
            <a:ext cx="9525" cy="11747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9" idx="2"/>
            <a:endCxn id="8" idx="0"/>
          </p:cNvCxnSpPr>
          <p:nvPr/>
        </p:nvCxnSpPr>
        <p:spPr>
          <a:xfrm flipH="1">
            <a:off x="3757613" y="2985939"/>
            <a:ext cx="3175" cy="21113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a:endCxn id="9" idx="0"/>
          </p:cNvCxnSpPr>
          <p:nvPr/>
        </p:nvCxnSpPr>
        <p:spPr>
          <a:xfrm>
            <a:off x="3759200" y="3505051"/>
            <a:ext cx="9525" cy="16827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2"/>
            <a:endCxn id="10" idx="0"/>
          </p:cNvCxnSpPr>
          <p:nvPr/>
        </p:nvCxnSpPr>
        <p:spPr>
          <a:xfrm flipH="1">
            <a:off x="3760788" y="3981301"/>
            <a:ext cx="7937" cy="16827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2"/>
            <a:endCxn id="13" idx="0"/>
          </p:cNvCxnSpPr>
          <p:nvPr/>
        </p:nvCxnSpPr>
        <p:spPr>
          <a:xfrm>
            <a:off x="3760788" y="4457551"/>
            <a:ext cx="23812" cy="10953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2"/>
            <a:endCxn id="63" idx="0"/>
          </p:cNvCxnSpPr>
          <p:nvPr/>
        </p:nvCxnSpPr>
        <p:spPr>
          <a:xfrm>
            <a:off x="3784600" y="5090964"/>
            <a:ext cx="12700" cy="17145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3"/>
            <a:endCxn id="6" idx="1"/>
          </p:cNvCxnSpPr>
          <p:nvPr/>
        </p:nvCxnSpPr>
        <p:spPr>
          <a:xfrm>
            <a:off x="5797550" y="1193651"/>
            <a:ext cx="1189038" cy="195263"/>
          </a:xfrm>
          <a:prstGeom prst="straightConnector1">
            <a:avLst/>
          </a:prstGeom>
          <a:ln>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TextBox 24"/>
          <p:cNvSpPr txBox="1">
            <a:spLocks noChangeArrowheads="1"/>
          </p:cNvSpPr>
          <p:nvPr/>
        </p:nvSpPr>
        <p:spPr bwMode="auto">
          <a:xfrm rot="546240">
            <a:off x="5980113" y="1004739"/>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produces</a:t>
            </a:r>
            <a:endParaRPr lang="el-GR" altLang="el-GR" sz="1200">
              <a:solidFill>
                <a:schemeClr val="tx1"/>
              </a:solidFill>
              <a:latin typeface="Calibri" pitchFamily="34" charset="0"/>
              <a:cs typeface="Arial" pitchFamily="34" charset="0"/>
            </a:endParaRPr>
          </a:p>
        </p:txBody>
      </p:sp>
      <p:cxnSp>
        <p:nvCxnSpPr>
          <p:cNvPr id="24" name="Straight Arrow Connector 23"/>
          <p:cNvCxnSpPr>
            <a:stCxn id="5" idx="3"/>
            <a:endCxn id="41" idx="1"/>
          </p:cNvCxnSpPr>
          <p:nvPr/>
        </p:nvCxnSpPr>
        <p:spPr>
          <a:xfrm>
            <a:off x="5788025" y="1868339"/>
            <a:ext cx="1181100" cy="254000"/>
          </a:xfrm>
          <a:prstGeom prst="straightConnector1">
            <a:avLst/>
          </a:prstGeom>
          <a:ln>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6"/>
          <p:cNvSpPr txBox="1">
            <a:spLocks noChangeArrowheads="1"/>
          </p:cNvSpPr>
          <p:nvPr/>
        </p:nvSpPr>
        <p:spPr bwMode="auto">
          <a:xfrm rot="563880">
            <a:off x="6002338" y="1777851"/>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produces</a:t>
            </a:r>
            <a:endParaRPr lang="el-GR" altLang="el-GR" sz="1200">
              <a:solidFill>
                <a:schemeClr val="tx1"/>
              </a:solidFill>
              <a:latin typeface="Calibri" pitchFamily="34" charset="0"/>
              <a:cs typeface="Arial" pitchFamily="34" charset="0"/>
            </a:endParaRPr>
          </a:p>
        </p:txBody>
      </p:sp>
      <p:cxnSp>
        <p:nvCxnSpPr>
          <p:cNvPr id="26" name="Straight Arrow Connector 77"/>
          <p:cNvCxnSpPr>
            <a:stCxn id="59" idx="3"/>
            <a:endCxn id="33" idx="4"/>
          </p:cNvCxnSpPr>
          <p:nvPr/>
        </p:nvCxnSpPr>
        <p:spPr>
          <a:xfrm>
            <a:off x="5780088" y="2831951"/>
            <a:ext cx="2535237" cy="2817813"/>
          </a:xfrm>
          <a:prstGeom prst="bentConnector3">
            <a:avLst>
              <a:gd name="adj1" fmla="val 109020"/>
            </a:avLst>
          </a:prstGeom>
          <a:ln w="2857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TextBox 28"/>
          <p:cNvSpPr txBox="1">
            <a:spLocks noChangeArrowheads="1"/>
          </p:cNvSpPr>
          <p:nvPr/>
        </p:nvSpPr>
        <p:spPr bwMode="auto">
          <a:xfrm>
            <a:off x="6402388" y="2589064"/>
            <a:ext cx="638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creates</a:t>
            </a:r>
            <a:endParaRPr lang="el-GR" altLang="el-GR" sz="1200">
              <a:solidFill>
                <a:schemeClr val="tx1"/>
              </a:solidFill>
              <a:latin typeface="Calibri" pitchFamily="34" charset="0"/>
              <a:cs typeface="Arial" pitchFamily="34" charset="0"/>
            </a:endParaRPr>
          </a:p>
        </p:txBody>
      </p:sp>
      <p:cxnSp>
        <p:nvCxnSpPr>
          <p:cNvPr id="28" name="Straight Arrow Connector 27"/>
          <p:cNvCxnSpPr>
            <a:stCxn id="9" idx="3"/>
          </p:cNvCxnSpPr>
          <p:nvPr/>
        </p:nvCxnSpPr>
        <p:spPr>
          <a:xfrm flipV="1">
            <a:off x="5776913" y="3628876"/>
            <a:ext cx="985837" cy="198438"/>
          </a:xfrm>
          <a:prstGeom prst="straightConnector1">
            <a:avLst/>
          </a:prstGeom>
          <a:ln>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3"/>
            <a:endCxn id="12" idx="1"/>
          </p:cNvCxnSpPr>
          <p:nvPr/>
        </p:nvCxnSpPr>
        <p:spPr>
          <a:xfrm>
            <a:off x="5754688" y="4303564"/>
            <a:ext cx="1008062" cy="534987"/>
          </a:xfrm>
          <a:prstGeom prst="straightConnector1">
            <a:avLst/>
          </a:prstGeom>
          <a:ln>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3" idx="3"/>
            <a:endCxn id="33" idx="2"/>
          </p:cNvCxnSpPr>
          <p:nvPr/>
        </p:nvCxnSpPr>
        <p:spPr>
          <a:xfrm>
            <a:off x="5788025" y="4829026"/>
            <a:ext cx="1181100" cy="820738"/>
          </a:xfrm>
          <a:prstGeom prst="straightConnector1">
            <a:avLst/>
          </a:prstGeom>
          <a:ln w="2857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2"/>
          <p:cNvSpPr txBox="1">
            <a:spLocks noChangeArrowheads="1"/>
          </p:cNvSpPr>
          <p:nvPr/>
        </p:nvSpPr>
        <p:spPr bwMode="auto">
          <a:xfrm rot="2233424">
            <a:off x="6230938" y="5162401"/>
            <a:ext cx="714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enriches</a:t>
            </a:r>
            <a:endParaRPr lang="el-GR" altLang="el-GR" sz="1200">
              <a:solidFill>
                <a:schemeClr val="tx1"/>
              </a:solidFill>
              <a:latin typeface="Calibri" pitchFamily="34" charset="0"/>
              <a:cs typeface="Arial" pitchFamily="34" charset="0"/>
            </a:endParaRPr>
          </a:p>
        </p:txBody>
      </p:sp>
      <p:cxnSp>
        <p:nvCxnSpPr>
          <p:cNvPr id="32" name="Elbow Connector 35"/>
          <p:cNvCxnSpPr>
            <a:cxnSpLocks noChangeShapeType="1"/>
            <a:stCxn id="14" idx="2"/>
            <a:endCxn id="4" idx="1"/>
          </p:cNvCxnSpPr>
          <p:nvPr/>
        </p:nvCxnSpPr>
        <p:spPr bwMode="auto">
          <a:xfrm rot="5400000" flipH="1">
            <a:off x="251619" y="2678757"/>
            <a:ext cx="5022850" cy="2052638"/>
          </a:xfrm>
          <a:prstGeom prst="bentConnector4">
            <a:avLst>
              <a:gd name="adj1" fmla="val -4551"/>
              <a:gd name="adj2" fmla="val 111139"/>
            </a:avLst>
          </a:prstGeom>
          <a:noFill/>
          <a:ln w="28575">
            <a:solidFill>
              <a:schemeClr val="tx2"/>
            </a:solidFill>
            <a:miter lim="800000"/>
            <a:headEnd/>
            <a:tailEnd type="arrow" w="med" len="med"/>
          </a:ln>
          <a:extLst>
            <a:ext uri="{909E8E84-426E-40DD-AFC4-6F175D3DCCD1}">
              <a14:hiddenFill xmlns:a14="http://schemas.microsoft.com/office/drawing/2010/main">
                <a:noFill/>
              </a14:hiddenFill>
            </a:ext>
          </a:extLst>
        </p:spPr>
      </p:cxnSp>
      <p:sp>
        <p:nvSpPr>
          <p:cNvPr id="33" name="Flowchart: Magnetic Disk 32"/>
          <p:cNvSpPr/>
          <p:nvPr/>
        </p:nvSpPr>
        <p:spPr>
          <a:xfrm>
            <a:off x="6969125" y="5141764"/>
            <a:ext cx="1346200" cy="1016000"/>
          </a:xfrm>
          <a:prstGeom prst="flowChartMagneticDisk">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1" fontAlgn="auto" hangingPunct="1">
              <a:spcBef>
                <a:spcPts val="0"/>
              </a:spcBef>
              <a:spcAft>
                <a:spcPts val="0"/>
              </a:spcAft>
              <a:defRPr/>
            </a:pPr>
            <a:r>
              <a:rPr lang="en-US" sz="1400" b="1" dirty="0">
                <a:solidFill>
                  <a:schemeClr val="tx1"/>
                </a:solidFill>
              </a:rPr>
              <a:t>Warehouse</a:t>
            </a:r>
            <a:endParaRPr lang="el-GR" sz="1400" b="1" dirty="0">
              <a:solidFill>
                <a:schemeClr val="tx1"/>
              </a:solidFill>
            </a:endParaRPr>
          </a:p>
        </p:txBody>
      </p:sp>
      <p:cxnSp>
        <p:nvCxnSpPr>
          <p:cNvPr id="34" name="Straight Arrow Connector 33"/>
          <p:cNvCxnSpPr>
            <a:stCxn id="41" idx="1"/>
            <a:endCxn id="7" idx="3"/>
          </p:cNvCxnSpPr>
          <p:nvPr/>
        </p:nvCxnSpPr>
        <p:spPr>
          <a:xfrm flipH="1">
            <a:off x="5767388" y="2122339"/>
            <a:ext cx="1201737" cy="277812"/>
          </a:xfrm>
          <a:prstGeom prst="straightConnector1">
            <a:avLst/>
          </a:prstGeom>
          <a:ln w="317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5" name="TextBox 36"/>
          <p:cNvSpPr txBox="1">
            <a:spLocks noChangeArrowheads="1"/>
          </p:cNvSpPr>
          <p:nvPr/>
        </p:nvSpPr>
        <p:spPr bwMode="auto">
          <a:xfrm rot="20660634">
            <a:off x="5840413" y="2077889"/>
            <a:ext cx="7286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Input for</a:t>
            </a:r>
            <a:endParaRPr lang="el-GR" altLang="el-GR" sz="1200">
              <a:solidFill>
                <a:schemeClr val="tx1"/>
              </a:solidFill>
              <a:latin typeface="Calibri" pitchFamily="34" charset="0"/>
              <a:cs typeface="Arial" pitchFamily="34" charset="0"/>
            </a:endParaRPr>
          </a:p>
        </p:txBody>
      </p:sp>
      <p:cxnSp>
        <p:nvCxnSpPr>
          <p:cNvPr id="36" name="Straight Arrow Connector 35"/>
          <p:cNvCxnSpPr>
            <a:stCxn id="11" idx="1"/>
          </p:cNvCxnSpPr>
          <p:nvPr/>
        </p:nvCxnSpPr>
        <p:spPr>
          <a:xfrm flipH="1">
            <a:off x="5738813" y="3784451"/>
            <a:ext cx="1019175" cy="454025"/>
          </a:xfrm>
          <a:prstGeom prst="straightConnector1">
            <a:avLst/>
          </a:prstGeom>
          <a:ln w="317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2" idx="1"/>
            <a:endCxn id="13" idx="3"/>
          </p:cNvCxnSpPr>
          <p:nvPr/>
        </p:nvCxnSpPr>
        <p:spPr>
          <a:xfrm flipH="1" flipV="1">
            <a:off x="5788025" y="4829026"/>
            <a:ext cx="974725" cy="9525"/>
          </a:xfrm>
          <a:prstGeom prst="straightConnector1">
            <a:avLst/>
          </a:prstGeom>
          <a:ln w="317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Box 39"/>
          <p:cNvSpPr txBox="1">
            <a:spLocks noChangeArrowheads="1"/>
          </p:cNvSpPr>
          <p:nvPr/>
        </p:nvSpPr>
        <p:spPr bwMode="auto">
          <a:xfrm rot="20857836">
            <a:off x="5826125" y="3492351"/>
            <a:ext cx="760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produces</a:t>
            </a:r>
            <a:endParaRPr lang="el-GR" altLang="el-GR" sz="1200">
              <a:solidFill>
                <a:schemeClr val="tx1"/>
              </a:solidFill>
              <a:latin typeface="Calibri" pitchFamily="34" charset="0"/>
              <a:cs typeface="Arial" pitchFamily="34" charset="0"/>
            </a:endParaRPr>
          </a:p>
        </p:txBody>
      </p:sp>
      <p:sp>
        <p:nvSpPr>
          <p:cNvPr id="39" name="TextBox 40"/>
          <p:cNvSpPr txBox="1">
            <a:spLocks noChangeArrowheads="1"/>
          </p:cNvSpPr>
          <p:nvPr/>
        </p:nvSpPr>
        <p:spPr bwMode="auto">
          <a:xfrm rot="20281982">
            <a:off x="5803900" y="3843189"/>
            <a:ext cx="727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Input for</a:t>
            </a:r>
            <a:endParaRPr lang="el-GR" altLang="el-GR" sz="1200">
              <a:solidFill>
                <a:schemeClr val="tx1"/>
              </a:solidFill>
              <a:latin typeface="Calibri" pitchFamily="34" charset="0"/>
              <a:cs typeface="Arial" pitchFamily="34" charset="0"/>
            </a:endParaRPr>
          </a:p>
        </p:txBody>
      </p:sp>
      <p:sp>
        <p:nvSpPr>
          <p:cNvPr id="40" name="TextBox 41"/>
          <p:cNvSpPr txBox="1">
            <a:spLocks noChangeArrowheads="1"/>
          </p:cNvSpPr>
          <p:nvPr/>
        </p:nvSpPr>
        <p:spPr bwMode="auto">
          <a:xfrm rot="1395344">
            <a:off x="5865813" y="4390876"/>
            <a:ext cx="869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produces</a:t>
            </a:r>
            <a:endParaRPr lang="el-GR" altLang="el-GR" sz="1200">
              <a:solidFill>
                <a:schemeClr val="tx1"/>
              </a:solidFill>
              <a:latin typeface="Calibri" pitchFamily="34" charset="0"/>
              <a:cs typeface="Arial" pitchFamily="34" charset="0"/>
            </a:endParaRPr>
          </a:p>
        </p:txBody>
      </p:sp>
      <p:sp>
        <p:nvSpPr>
          <p:cNvPr id="41" name="Rounded Rectangle 40"/>
          <p:cNvSpPr/>
          <p:nvPr/>
        </p:nvSpPr>
        <p:spPr>
          <a:xfrm>
            <a:off x="6969125" y="1819126"/>
            <a:ext cx="887413" cy="606425"/>
          </a:xfrm>
          <a:prstGeom prst="roundRect">
            <a:avLst/>
          </a:prstGeom>
          <a:solidFill>
            <a:srgbClr val="CCFFC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eaLnBrk="1" fontAlgn="auto" hangingPunct="1">
              <a:spcBef>
                <a:spcPts val="0"/>
              </a:spcBef>
              <a:spcAft>
                <a:spcPts val="0"/>
              </a:spcAft>
              <a:defRPr/>
            </a:pPr>
            <a:r>
              <a:rPr lang="en-US" sz="1400" b="1" dirty="0">
                <a:solidFill>
                  <a:schemeClr val="tx1"/>
                </a:solidFill>
              </a:rPr>
              <a:t>Triples</a:t>
            </a:r>
            <a:endParaRPr lang="el-GR" sz="1200" b="1" dirty="0">
              <a:solidFill>
                <a:schemeClr val="tx1"/>
              </a:solidFill>
            </a:endParaRPr>
          </a:p>
        </p:txBody>
      </p:sp>
      <p:cxnSp>
        <p:nvCxnSpPr>
          <p:cNvPr id="42" name="Straight Arrow Connector 77"/>
          <p:cNvCxnSpPr>
            <a:endCxn id="6" idx="3"/>
          </p:cNvCxnSpPr>
          <p:nvPr/>
        </p:nvCxnSpPr>
        <p:spPr>
          <a:xfrm rot="5400000" flipH="1" flipV="1">
            <a:off x="4447382" y="2762895"/>
            <a:ext cx="4799012" cy="2051050"/>
          </a:xfrm>
          <a:prstGeom prst="bentConnector4">
            <a:avLst>
              <a:gd name="adj1" fmla="val 323"/>
              <a:gd name="adj2" fmla="val 145006"/>
            </a:avLst>
          </a:prstGeom>
          <a:ln w="2857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3" name="TextBox 45"/>
          <p:cNvSpPr txBox="1">
            <a:spLocks noChangeArrowheads="1"/>
          </p:cNvSpPr>
          <p:nvPr/>
        </p:nvSpPr>
        <p:spPr bwMode="auto">
          <a:xfrm>
            <a:off x="8024813" y="1076176"/>
            <a:ext cx="463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uses</a:t>
            </a:r>
            <a:endParaRPr lang="el-GR" altLang="el-GR" sz="1200">
              <a:solidFill>
                <a:schemeClr val="tx1"/>
              </a:solidFill>
              <a:latin typeface="Calibri" pitchFamily="34" charset="0"/>
              <a:cs typeface="Arial" pitchFamily="34" charset="0"/>
            </a:endParaRPr>
          </a:p>
        </p:txBody>
      </p:sp>
      <p:cxnSp>
        <p:nvCxnSpPr>
          <p:cNvPr id="44" name="Straight Arrow Connector 43"/>
          <p:cNvCxnSpPr>
            <a:stCxn id="14" idx="3"/>
            <a:endCxn id="33" idx="2"/>
          </p:cNvCxnSpPr>
          <p:nvPr/>
        </p:nvCxnSpPr>
        <p:spPr>
          <a:xfrm flipV="1">
            <a:off x="5797550" y="5649764"/>
            <a:ext cx="1171575" cy="320675"/>
          </a:xfrm>
          <a:prstGeom prst="straightConnector1">
            <a:avLst/>
          </a:prstGeom>
          <a:ln w="317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 name="TextBox 47"/>
          <p:cNvSpPr txBox="1">
            <a:spLocks noChangeArrowheads="1"/>
          </p:cNvSpPr>
          <p:nvPr/>
        </p:nvSpPr>
        <p:spPr bwMode="auto">
          <a:xfrm rot="20679550">
            <a:off x="6045200" y="5583089"/>
            <a:ext cx="465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uses</a:t>
            </a:r>
            <a:endParaRPr lang="el-GR" altLang="el-GR" sz="1200">
              <a:solidFill>
                <a:schemeClr val="tx1"/>
              </a:solidFill>
              <a:latin typeface="Calibri" pitchFamily="34" charset="0"/>
              <a:cs typeface="Arial" pitchFamily="34" charset="0"/>
            </a:endParaRPr>
          </a:p>
        </p:txBody>
      </p:sp>
      <p:cxnSp>
        <p:nvCxnSpPr>
          <p:cNvPr id="46" name="Straight Arrow Connector 45"/>
          <p:cNvCxnSpPr/>
          <p:nvPr/>
        </p:nvCxnSpPr>
        <p:spPr>
          <a:xfrm>
            <a:off x="5807075" y="3335189"/>
            <a:ext cx="2681288" cy="0"/>
          </a:xfrm>
          <a:prstGeom prst="straightConnector1">
            <a:avLst/>
          </a:prstGeom>
          <a:ln w="2857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7" name="TextBox 49"/>
          <p:cNvSpPr txBox="1">
            <a:spLocks noChangeArrowheads="1"/>
          </p:cNvSpPr>
          <p:nvPr/>
        </p:nvSpPr>
        <p:spPr bwMode="auto">
          <a:xfrm>
            <a:off x="6434138" y="3131989"/>
            <a:ext cx="463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uses</a:t>
            </a:r>
            <a:endParaRPr lang="el-GR" altLang="el-GR" sz="1200">
              <a:solidFill>
                <a:schemeClr val="tx1"/>
              </a:solidFill>
              <a:latin typeface="Calibri" pitchFamily="34" charset="0"/>
              <a:cs typeface="Arial" pitchFamily="34" charset="0"/>
            </a:endParaRPr>
          </a:p>
        </p:txBody>
      </p:sp>
      <p:cxnSp>
        <p:nvCxnSpPr>
          <p:cNvPr id="48" name="Straight Arrow Connector 47"/>
          <p:cNvCxnSpPr/>
          <p:nvPr/>
        </p:nvCxnSpPr>
        <p:spPr>
          <a:xfrm>
            <a:off x="5797550" y="4316264"/>
            <a:ext cx="2759075" cy="0"/>
          </a:xfrm>
          <a:prstGeom prst="straightConnector1">
            <a:avLst/>
          </a:prstGeom>
          <a:ln w="2857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TextBox 51"/>
          <p:cNvSpPr txBox="1">
            <a:spLocks noChangeArrowheads="1"/>
          </p:cNvSpPr>
          <p:nvPr/>
        </p:nvSpPr>
        <p:spPr bwMode="auto">
          <a:xfrm>
            <a:off x="5802313" y="4630589"/>
            <a:ext cx="727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Input for</a:t>
            </a:r>
            <a:endParaRPr lang="el-GR" altLang="el-GR" sz="1200">
              <a:solidFill>
                <a:schemeClr val="tx1"/>
              </a:solidFill>
              <a:latin typeface="Calibri" pitchFamily="34" charset="0"/>
              <a:cs typeface="Arial" pitchFamily="34" charset="0"/>
            </a:endParaRPr>
          </a:p>
        </p:txBody>
      </p:sp>
      <p:sp>
        <p:nvSpPr>
          <p:cNvPr id="50" name="TextBox 52"/>
          <p:cNvSpPr txBox="1">
            <a:spLocks noChangeArrowheads="1"/>
          </p:cNvSpPr>
          <p:nvPr/>
        </p:nvSpPr>
        <p:spPr bwMode="auto">
          <a:xfrm>
            <a:off x="6257925" y="4079726"/>
            <a:ext cx="463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defTabSz="914400" eaLnBrk="1" hangingPunct="1">
              <a:spcBef>
                <a:spcPct val="0"/>
              </a:spcBef>
              <a:buFontTx/>
              <a:buNone/>
            </a:pPr>
            <a:r>
              <a:rPr lang="en-US" altLang="el-GR" sz="1200">
                <a:solidFill>
                  <a:schemeClr val="tx1"/>
                </a:solidFill>
                <a:latin typeface="Calibri" pitchFamily="34" charset="0"/>
                <a:cs typeface="Arial" pitchFamily="34" charset="0"/>
              </a:rPr>
              <a:t>uses</a:t>
            </a:r>
            <a:endParaRPr lang="el-GR" altLang="el-GR" sz="1200">
              <a:solidFill>
                <a:schemeClr val="tx1"/>
              </a:solidFill>
              <a:latin typeface="Calibri" pitchFamily="34" charset="0"/>
              <a:cs typeface="Arial" pitchFamily="34" charset="0"/>
            </a:endParaRPr>
          </a:p>
        </p:txBody>
      </p:sp>
      <p:sp>
        <p:nvSpPr>
          <p:cNvPr id="51" name="75 - TextBox"/>
          <p:cNvSpPr txBox="1">
            <a:spLocks noChangeArrowheads="1"/>
          </p:cNvSpPr>
          <p:nvPr/>
        </p:nvSpPr>
        <p:spPr bwMode="auto">
          <a:xfrm>
            <a:off x="352425" y="1692126"/>
            <a:ext cx="1220788"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r" defTabSz="914400" eaLnBrk="1" hangingPunct="1">
              <a:spcBef>
                <a:spcPct val="0"/>
              </a:spcBef>
              <a:buFontTx/>
              <a:buNone/>
            </a:pPr>
            <a:r>
              <a:rPr lang="en-US" altLang="el-GR" sz="1800" b="1">
                <a:solidFill>
                  <a:srgbClr val="FF0000"/>
                </a:solidFill>
                <a:latin typeface="Arial Narrow" pitchFamily="34" charset="0"/>
                <a:cs typeface="Arial" pitchFamily="34" charset="0"/>
              </a:rPr>
              <a:t>MatWare</a:t>
            </a:r>
            <a:endParaRPr lang="el-GR" altLang="el-GR" sz="1800" b="1">
              <a:solidFill>
                <a:srgbClr val="FF0000"/>
              </a:solidFill>
              <a:latin typeface="Arial Narrow" pitchFamily="34" charset="0"/>
              <a:cs typeface="Arial" pitchFamily="34" charset="0"/>
            </a:endParaRPr>
          </a:p>
        </p:txBody>
      </p:sp>
      <p:pic>
        <p:nvPicPr>
          <p:cNvPr id="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931714"/>
            <a:ext cx="5302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75 - TextBox"/>
          <p:cNvSpPr txBox="1">
            <a:spLocks noChangeArrowheads="1"/>
          </p:cNvSpPr>
          <p:nvPr/>
        </p:nvSpPr>
        <p:spPr bwMode="auto">
          <a:xfrm>
            <a:off x="357188" y="2663676"/>
            <a:ext cx="1220787"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r" defTabSz="914400" eaLnBrk="1" hangingPunct="1">
              <a:spcBef>
                <a:spcPct val="0"/>
              </a:spcBef>
              <a:buFontTx/>
              <a:buNone/>
            </a:pPr>
            <a:r>
              <a:rPr lang="en-US" altLang="el-GR" sz="1800" b="1">
                <a:solidFill>
                  <a:srgbClr val="FF0000"/>
                </a:solidFill>
                <a:latin typeface="Arial Narrow" pitchFamily="34" charset="0"/>
                <a:cs typeface="Arial" pitchFamily="34" charset="0"/>
              </a:rPr>
              <a:t>MatWare</a:t>
            </a:r>
            <a:endParaRPr lang="el-GR" altLang="el-GR" sz="1800" b="1">
              <a:solidFill>
                <a:srgbClr val="FF0000"/>
              </a:solidFill>
              <a:latin typeface="Arial Narrow" pitchFamily="34" charset="0"/>
              <a:cs typeface="Arial" pitchFamily="34" charset="0"/>
            </a:endParaRPr>
          </a:p>
        </p:txBody>
      </p:sp>
      <p:sp>
        <p:nvSpPr>
          <p:cNvPr id="54" name="75 - TextBox"/>
          <p:cNvSpPr txBox="1">
            <a:spLocks noChangeArrowheads="1"/>
          </p:cNvSpPr>
          <p:nvPr/>
        </p:nvSpPr>
        <p:spPr bwMode="auto">
          <a:xfrm>
            <a:off x="366713" y="3166914"/>
            <a:ext cx="1220787"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r" defTabSz="914400" eaLnBrk="1" hangingPunct="1">
              <a:spcBef>
                <a:spcPct val="0"/>
              </a:spcBef>
              <a:buFontTx/>
              <a:buNone/>
            </a:pPr>
            <a:r>
              <a:rPr lang="en-US" altLang="el-GR" sz="1800" b="1">
                <a:solidFill>
                  <a:srgbClr val="FF0000"/>
                </a:solidFill>
                <a:latin typeface="Arial Narrow" pitchFamily="34" charset="0"/>
                <a:cs typeface="Arial" pitchFamily="34" charset="0"/>
              </a:rPr>
              <a:t>MatWare</a:t>
            </a:r>
            <a:endParaRPr lang="el-GR" altLang="el-GR" sz="1800" b="1">
              <a:solidFill>
                <a:srgbClr val="FF0000"/>
              </a:solidFill>
              <a:latin typeface="Arial Narrow" pitchFamily="34" charset="0"/>
              <a:cs typeface="Arial" pitchFamily="34" charset="0"/>
            </a:endParaRPr>
          </a:p>
        </p:txBody>
      </p:sp>
      <p:pic>
        <p:nvPicPr>
          <p:cNvPr id="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713" y="3686026"/>
            <a:ext cx="4238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75 - TextBox"/>
          <p:cNvSpPr txBox="1">
            <a:spLocks noChangeArrowheads="1"/>
          </p:cNvSpPr>
          <p:nvPr/>
        </p:nvSpPr>
        <p:spPr bwMode="auto">
          <a:xfrm>
            <a:off x="403225" y="5173514"/>
            <a:ext cx="1220788"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r" defTabSz="914400" eaLnBrk="1" hangingPunct="1">
              <a:spcBef>
                <a:spcPct val="0"/>
              </a:spcBef>
              <a:buFontTx/>
              <a:buNone/>
            </a:pPr>
            <a:r>
              <a:rPr lang="en-US" altLang="el-GR" sz="1800" b="1">
                <a:solidFill>
                  <a:srgbClr val="FF0000"/>
                </a:solidFill>
                <a:latin typeface="Arial Narrow" pitchFamily="34" charset="0"/>
                <a:cs typeface="Arial" pitchFamily="34" charset="0"/>
              </a:rPr>
              <a:t>MatWare</a:t>
            </a:r>
            <a:endParaRPr lang="el-GR" altLang="el-GR" sz="1800" b="1">
              <a:solidFill>
                <a:srgbClr val="FF0000"/>
              </a:solidFill>
              <a:latin typeface="Arial Narrow" pitchFamily="34" charset="0"/>
              <a:cs typeface="Arial" pitchFamily="34" charset="0"/>
            </a:endParaRPr>
          </a:p>
        </p:txBody>
      </p:sp>
      <p:sp>
        <p:nvSpPr>
          <p:cNvPr id="57" name="75 - TextBox"/>
          <p:cNvSpPr txBox="1">
            <a:spLocks noChangeArrowheads="1"/>
          </p:cNvSpPr>
          <p:nvPr/>
        </p:nvSpPr>
        <p:spPr bwMode="auto">
          <a:xfrm>
            <a:off x="387350" y="5684689"/>
            <a:ext cx="1220788" cy="369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r" defTabSz="914400" eaLnBrk="1" hangingPunct="1">
              <a:spcBef>
                <a:spcPct val="0"/>
              </a:spcBef>
              <a:buFontTx/>
              <a:buNone/>
            </a:pPr>
            <a:r>
              <a:rPr lang="en-US" altLang="el-GR" sz="1800" b="1">
                <a:solidFill>
                  <a:srgbClr val="FF0000"/>
                </a:solidFill>
                <a:latin typeface="Arial Narrow" pitchFamily="34" charset="0"/>
                <a:cs typeface="Arial" pitchFamily="34" charset="0"/>
              </a:rPr>
              <a:t>MatWare</a:t>
            </a:r>
            <a:endParaRPr lang="el-GR" altLang="el-GR" sz="1800" b="1">
              <a:solidFill>
                <a:srgbClr val="FF0000"/>
              </a:solidFill>
              <a:latin typeface="Arial Narrow" pitchFamily="34" charset="0"/>
              <a:cs typeface="Arial" pitchFamily="34" charset="0"/>
            </a:endParaRPr>
          </a:p>
        </p:txBody>
      </p:sp>
      <p:sp>
        <p:nvSpPr>
          <p:cNvPr id="58" name="75 - TextBox"/>
          <p:cNvSpPr txBox="1">
            <a:spLocks noChangeArrowheads="1"/>
          </p:cNvSpPr>
          <p:nvPr/>
        </p:nvSpPr>
        <p:spPr bwMode="auto">
          <a:xfrm>
            <a:off x="403225" y="4119414"/>
            <a:ext cx="1220788"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r" defTabSz="914400" eaLnBrk="1" hangingPunct="1">
              <a:spcBef>
                <a:spcPct val="0"/>
              </a:spcBef>
              <a:buFontTx/>
              <a:buNone/>
            </a:pPr>
            <a:r>
              <a:rPr lang="en-US" altLang="el-GR" sz="1800" b="1">
                <a:solidFill>
                  <a:srgbClr val="FF0000"/>
                </a:solidFill>
                <a:latin typeface="Arial Narrow" pitchFamily="34" charset="0"/>
                <a:cs typeface="Arial" pitchFamily="34" charset="0"/>
              </a:rPr>
              <a:t>MatWare</a:t>
            </a:r>
            <a:endParaRPr lang="el-GR" altLang="el-GR" sz="1800" b="1">
              <a:solidFill>
                <a:srgbClr val="FF0000"/>
              </a:solidFill>
              <a:latin typeface="Arial Narrow" pitchFamily="34" charset="0"/>
              <a:cs typeface="Arial" pitchFamily="34" charset="0"/>
            </a:endParaRPr>
          </a:p>
        </p:txBody>
      </p:sp>
      <p:sp>
        <p:nvSpPr>
          <p:cNvPr id="59" name="TextBox 8"/>
          <p:cNvSpPr txBox="1">
            <a:spLocks noChangeArrowheads="1"/>
          </p:cNvSpPr>
          <p:nvPr/>
        </p:nvSpPr>
        <p:spPr bwMode="auto">
          <a:xfrm>
            <a:off x="1741488" y="2677964"/>
            <a:ext cx="4038600" cy="307975"/>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ctr" defTabSz="914400" eaLnBrk="1" hangingPunct="1">
              <a:spcBef>
                <a:spcPct val="0"/>
              </a:spcBef>
              <a:buFontTx/>
              <a:buNone/>
            </a:pPr>
            <a:r>
              <a:rPr lang="en-US" altLang="el-GR" sz="1400" b="1">
                <a:solidFill>
                  <a:schemeClr val="tx1"/>
                </a:solidFill>
                <a:cs typeface="Arial" pitchFamily="34" charset="0"/>
              </a:rPr>
              <a:t>Ingest </a:t>
            </a:r>
            <a:r>
              <a:rPr lang="en-US" altLang="el-GR" sz="1400">
                <a:solidFill>
                  <a:schemeClr val="tx1"/>
                </a:solidFill>
                <a:cs typeface="Arial" pitchFamily="34" charset="0"/>
              </a:rPr>
              <a:t>to the </a:t>
            </a:r>
            <a:r>
              <a:rPr lang="en-US" altLang="el-GR" sz="1400" b="1">
                <a:solidFill>
                  <a:schemeClr val="tx1"/>
                </a:solidFill>
                <a:cs typeface="Arial" pitchFamily="34" charset="0"/>
              </a:rPr>
              <a:t>Warehouse</a:t>
            </a:r>
            <a:endParaRPr lang="el-GR" altLang="el-GR" sz="1400" b="1">
              <a:solidFill>
                <a:schemeClr val="tx1"/>
              </a:solidFill>
              <a:cs typeface="Arial" pitchFamily="34" charset="0"/>
            </a:endParaRPr>
          </a:p>
        </p:txBody>
      </p:sp>
      <p:cxnSp>
        <p:nvCxnSpPr>
          <p:cNvPr id="60" name="Straight Arrow Connector 59"/>
          <p:cNvCxnSpPr>
            <a:endCxn id="59" idx="0"/>
          </p:cNvCxnSpPr>
          <p:nvPr/>
        </p:nvCxnSpPr>
        <p:spPr>
          <a:xfrm>
            <a:off x="3748088" y="2554139"/>
            <a:ext cx="12700" cy="12382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1" name="75 - TextBox"/>
          <p:cNvSpPr txBox="1">
            <a:spLocks noChangeArrowheads="1"/>
          </p:cNvSpPr>
          <p:nvPr/>
        </p:nvSpPr>
        <p:spPr bwMode="auto">
          <a:xfrm>
            <a:off x="350838" y="2209651"/>
            <a:ext cx="1220787"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r" defTabSz="914400" eaLnBrk="1" hangingPunct="1">
              <a:spcBef>
                <a:spcPct val="0"/>
              </a:spcBef>
              <a:buFontTx/>
              <a:buNone/>
            </a:pPr>
            <a:r>
              <a:rPr lang="en-US" altLang="el-GR" sz="1800" b="1">
                <a:solidFill>
                  <a:srgbClr val="FF0000"/>
                </a:solidFill>
                <a:latin typeface="Arial Narrow" pitchFamily="34" charset="0"/>
                <a:cs typeface="Arial" pitchFamily="34" charset="0"/>
              </a:rPr>
              <a:t>MatWare</a:t>
            </a:r>
            <a:endParaRPr lang="el-GR" altLang="el-GR" sz="1800" b="1">
              <a:solidFill>
                <a:srgbClr val="FF0000"/>
              </a:solidFill>
              <a:latin typeface="Arial Narrow" pitchFamily="34" charset="0"/>
              <a:cs typeface="Arial" pitchFamily="34" charset="0"/>
            </a:endParaRPr>
          </a:p>
        </p:txBody>
      </p:sp>
      <p:sp>
        <p:nvSpPr>
          <p:cNvPr id="62" name="75 - TextBox"/>
          <p:cNvSpPr txBox="1">
            <a:spLocks noChangeArrowheads="1"/>
          </p:cNvSpPr>
          <p:nvPr/>
        </p:nvSpPr>
        <p:spPr bwMode="auto">
          <a:xfrm>
            <a:off x="-1588" y="3676501"/>
            <a:ext cx="1270001" cy="400050"/>
          </a:xfrm>
          <a:prstGeom prst="rect">
            <a:avLst/>
          </a:prstGeom>
          <a:solidFill>
            <a:srgbClr val="FFFFFF"/>
          </a:solidFill>
          <a:ln>
            <a:noFill/>
          </a:ln>
          <a:extLst/>
        </p:spPr>
        <p:txBody>
          <a:bodyPr>
            <a:spAutoFit/>
          </a:bodyPr>
          <a:lstStyle>
            <a:lvl1pPr>
              <a:spcBef>
                <a:spcPct val="20000"/>
              </a:spcBef>
              <a:buFont typeface="Arial" panose="020B0604020202020204" pitchFamily="34" charset="0"/>
              <a:buChar char="•"/>
              <a:defRPr sz="3200">
                <a:solidFill>
                  <a:srgbClr val="121C48"/>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rgbClr val="121C48"/>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rgbClr val="121C48"/>
                </a:solidFill>
                <a:latin typeface="Arial" panose="020B060402020202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rgbClr val="121C48"/>
                </a:solidFill>
                <a:latin typeface="Arial" panose="020B060402020202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rgbClr val="121C48"/>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rgbClr val="121C48"/>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rgbClr val="121C48"/>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rgbClr val="121C48"/>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rgbClr val="121C48"/>
                </a:solidFill>
                <a:latin typeface="Arial" panose="020B0604020202020204" pitchFamily="34" charset="0"/>
                <a:ea typeface="MS PGothic" panose="020B0600070205080204" pitchFamily="34" charset="-128"/>
              </a:defRPr>
            </a:lvl9pPr>
          </a:lstStyle>
          <a:p>
            <a:pPr algn="r" defTabSz="914400" eaLnBrk="1" hangingPunct="1">
              <a:spcBef>
                <a:spcPct val="0"/>
              </a:spcBef>
              <a:buFontTx/>
              <a:buNone/>
              <a:defRPr/>
            </a:pPr>
            <a:r>
              <a:rPr lang="en-US" altLang="el-GR" sz="2000" b="1" dirty="0" err="1" smtClean="0">
                <a:solidFill>
                  <a:srgbClr val="FF0000"/>
                </a:solidFill>
                <a:latin typeface="Arial Narrow" panose="020B0606020202030204" pitchFamily="34" charset="0"/>
                <a:cs typeface="Arial" panose="020B0604020202020204" pitchFamily="34" charset="0"/>
              </a:rPr>
              <a:t>MatWare</a:t>
            </a:r>
            <a:r>
              <a:rPr lang="en-US" altLang="el-GR" sz="2000" b="1" dirty="0" smtClean="0">
                <a:solidFill>
                  <a:srgbClr val="FF0000"/>
                </a:solidFill>
                <a:latin typeface="Arial Narrow" panose="020B0606020202030204" pitchFamily="34" charset="0"/>
                <a:cs typeface="Arial" panose="020B0604020202020204" pitchFamily="34" charset="0"/>
              </a:rPr>
              <a:t> </a:t>
            </a:r>
            <a:r>
              <a:rPr lang="en-US" altLang="el-GR" sz="2000" b="1" dirty="0" smtClean="0">
                <a:solidFill>
                  <a:schemeClr val="bg2">
                    <a:lumMod val="10000"/>
                  </a:schemeClr>
                </a:solidFill>
                <a:latin typeface="Arial Narrow" panose="020B0606020202030204" pitchFamily="34" charset="0"/>
                <a:cs typeface="Arial" panose="020B0604020202020204" pitchFamily="34" charset="0"/>
              </a:rPr>
              <a:t>+</a:t>
            </a:r>
            <a:endParaRPr lang="el-GR" altLang="el-GR" sz="2000" b="1" dirty="0" smtClean="0">
              <a:solidFill>
                <a:schemeClr val="bg2">
                  <a:lumMod val="10000"/>
                </a:schemeClr>
              </a:solidFill>
              <a:latin typeface="Arial Narrow" panose="020B0606020202030204" pitchFamily="34" charset="0"/>
              <a:cs typeface="Arial" panose="020B0604020202020204" pitchFamily="34" charset="0"/>
            </a:endParaRPr>
          </a:p>
        </p:txBody>
      </p:sp>
      <p:sp>
        <p:nvSpPr>
          <p:cNvPr id="63" name="TextBox 8"/>
          <p:cNvSpPr txBox="1">
            <a:spLocks noChangeArrowheads="1"/>
          </p:cNvSpPr>
          <p:nvPr/>
        </p:nvSpPr>
        <p:spPr bwMode="auto">
          <a:xfrm>
            <a:off x="1778000" y="5262414"/>
            <a:ext cx="4038600" cy="306387"/>
          </a:xfrm>
          <a:prstGeom prst="rect">
            <a:avLst/>
          </a:prstGeom>
          <a:solidFill>
            <a:srgbClr val="FFFFCC"/>
          </a:solidFill>
          <a:ln w="9525">
            <a:solidFill>
              <a:schemeClr val="tx2"/>
            </a:solidFill>
            <a:miter lim="800000"/>
            <a:headEnd/>
            <a:tailEnd/>
          </a:ln>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ctr" defTabSz="914400" eaLnBrk="1" hangingPunct="1">
              <a:spcBef>
                <a:spcPct val="0"/>
              </a:spcBef>
              <a:buFontTx/>
              <a:buNone/>
            </a:pPr>
            <a:r>
              <a:rPr lang="en-US" altLang="el-GR" sz="1400" b="1">
                <a:solidFill>
                  <a:schemeClr val="tx1"/>
                </a:solidFill>
                <a:cs typeface="Arial" pitchFamily="34" charset="0"/>
              </a:rPr>
              <a:t>Creation and Ingestion of VoID triples</a:t>
            </a:r>
            <a:endParaRPr lang="el-GR" altLang="el-GR" sz="1400" b="1">
              <a:solidFill>
                <a:schemeClr val="tx1"/>
              </a:solidFill>
              <a:cs typeface="Arial" pitchFamily="34" charset="0"/>
            </a:endParaRPr>
          </a:p>
        </p:txBody>
      </p:sp>
      <p:cxnSp>
        <p:nvCxnSpPr>
          <p:cNvPr id="64" name="Straight Arrow Connector 63"/>
          <p:cNvCxnSpPr>
            <a:stCxn id="63" idx="2"/>
            <a:endCxn id="14" idx="0"/>
          </p:cNvCxnSpPr>
          <p:nvPr/>
        </p:nvCxnSpPr>
        <p:spPr>
          <a:xfrm flipH="1">
            <a:off x="3789363" y="5568801"/>
            <a:ext cx="7937" cy="15557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5" name="75 - TextBox"/>
          <p:cNvSpPr txBox="1">
            <a:spLocks noChangeArrowheads="1"/>
          </p:cNvSpPr>
          <p:nvPr/>
        </p:nvSpPr>
        <p:spPr bwMode="auto">
          <a:xfrm>
            <a:off x="387350" y="4617889"/>
            <a:ext cx="1220788"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rgbClr val="121C48"/>
                </a:solidFill>
                <a:latin typeface="Arial" pitchFamily="34" charset="0"/>
                <a:ea typeface="MS PGothic" pitchFamily="34" charset="-128"/>
              </a:defRPr>
            </a:lvl1pPr>
            <a:lvl2pPr marL="742950" indent="-285750">
              <a:spcBef>
                <a:spcPct val="20000"/>
              </a:spcBef>
              <a:buFont typeface="Arial" pitchFamily="34" charset="0"/>
              <a:buChar char="–"/>
              <a:defRPr sz="2800">
                <a:solidFill>
                  <a:srgbClr val="121C48"/>
                </a:solidFill>
                <a:latin typeface="Arial" pitchFamily="34" charset="0"/>
                <a:ea typeface="MS PGothic" pitchFamily="34" charset="-128"/>
              </a:defRPr>
            </a:lvl2pPr>
            <a:lvl3pPr marL="1143000" indent="-228600">
              <a:spcBef>
                <a:spcPct val="20000"/>
              </a:spcBef>
              <a:buFont typeface="Arial" pitchFamily="34" charset="0"/>
              <a:buChar char="•"/>
              <a:defRPr sz="2400">
                <a:solidFill>
                  <a:srgbClr val="121C48"/>
                </a:solidFill>
                <a:latin typeface="Arial" pitchFamily="34" charset="0"/>
                <a:ea typeface="MS PGothic" pitchFamily="34" charset="-128"/>
              </a:defRPr>
            </a:lvl3pPr>
            <a:lvl4pPr marL="1600200" indent="-228600">
              <a:spcBef>
                <a:spcPct val="20000"/>
              </a:spcBef>
              <a:buFont typeface="Arial" pitchFamily="34" charset="0"/>
              <a:buChar char="–"/>
              <a:defRPr sz="2000">
                <a:solidFill>
                  <a:srgbClr val="121C48"/>
                </a:solidFill>
                <a:latin typeface="Arial" pitchFamily="34" charset="0"/>
                <a:ea typeface="MS PGothic" pitchFamily="34" charset="-128"/>
              </a:defRPr>
            </a:lvl4pPr>
            <a:lvl5pPr marL="2057400" indent="-228600">
              <a:spcBef>
                <a:spcPct val="20000"/>
              </a:spcBef>
              <a:buFont typeface="Arial" pitchFamily="34" charset="0"/>
              <a:buChar char="»"/>
              <a:defRPr sz="2000">
                <a:solidFill>
                  <a:srgbClr val="121C48"/>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rgbClr val="121C48"/>
                </a:solidFill>
                <a:latin typeface="Arial" pitchFamily="34" charset="0"/>
                <a:ea typeface="MS PGothic" pitchFamily="34" charset="-128"/>
              </a:defRPr>
            </a:lvl9pPr>
          </a:lstStyle>
          <a:p>
            <a:pPr algn="r" defTabSz="914400" eaLnBrk="1" hangingPunct="1">
              <a:spcBef>
                <a:spcPct val="0"/>
              </a:spcBef>
              <a:buFontTx/>
              <a:buNone/>
            </a:pPr>
            <a:r>
              <a:rPr lang="en-US" altLang="el-GR" sz="1800" b="1">
                <a:solidFill>
                  <a:srgbClr val="FF0000"/>
                </a:solidFill>
                <a:latin typeface="Arial Narrow" pitchFamily="34" charset="0"/>
                <a:cs typeface="Arial" pitchFamily="34" charset="0"/>
              </a:rPr>
              <a:t>MatWare</a:t>
            </a:r>
            <a:endParaRPr lang="el-GR" altLang="el-GR" sz="1800" b="1">
              <a:solidFill>
                <a:srgbClr val="FF0000"/>
              </a:solidFill>
              <a:latin typeface="Arial Narrow" pitchFamily="34" charset="0"/>
              <a:cs typeface="Arial" pitchFamily="34" charset="0"/>
            </a:endParaRPr>
          </a:p>
        </p:txBody>
      </p:sp>
      <p:sp>
        <p:nvSpPr>
          <p:cNvPr id="3" name="Slide Number Placeholder 2"/>
          <p:cNvSpPr>
            <a:spLocks noGrp="1"/>
          </p:cNvSpPr>
          <p:nvPr>
            <p:ph type="sldNum" sz="quarter" idx="12"/>
          </p:nvPr>
        </p:nvSpPr>
        <p:spPr/>
        <p:txBody>
          <a:bodyPr/>
          <a:lstStyle/>
          <a:p>
            <a:fld id="{4AA4D77F-BFCC-4678-8786-233394E64B40}" type="slidenum">
              <a:rPr lang="en-GB" noProof="0" smtClean="0"/>
              <a:pPr/>
              <a:t>19</a:t>
            </a:fld>
            <a:endParaRPr lang="en-GB" noProof="0"/>
          </a:p>
        </p:txBody>
      </p:sp>
    </p:spTree>
    <p:extLst>
      <p:ext uri="{BB962C8B-B14F-4D97-AF65-F5344CB8AC3E}">
        <p14:creationId xmlns:p14="http://schemas.microsoft.com/office/powerpoint/2010/main" val="27179538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l-GR" dirty="0"/>
          </a:p>
        </p:txBody>
      </p:sp>
      <p:sp>
        <p:nvSpPr>
          <p:cNvPr id="3" name="Content Placeholder 2"/>
          <p:cNvSpPr>
            <a:spLocks noGrp="1"/>
          </p:cNvSpPr>
          <p:nvPr>
            <p:ph idx="1"/>
          </p:nvPr>
        </p:nvSpPr>
        <p:spPr/>
        <p:txBody>
          <a:bodyPr/>
          <a:lstStyle/>
          <a:p>
            <a:r>
              <a:rPr lang="en-US" sz="2400" dirty="0" err="1" smtClean="0"/>
              <a:t>iMarine</a:t>
            </a:r>
            <a:r>
              <a:rPr lang="en-US" sz="2400" dirty="0" smtClean="0"/>
              <a:t>, Introduction and description</a:t>
            </a:r>
          </a:p>
          <a:p>
            <a:r>
              <a:rPr lang="en-US" sz="2400" dirty="0" smtClean="0"/>
              <a:t>FORTH involvement</a:t>
            </a:r>
          </a:p>
          <a:p>
            <a:r>
              <a:rPr lang="en-US" sz="2400" dirty="0" smtClean="0"/>
              <a:t>Outcomes</a:t>
            </a:r>
          </a:p>
          <a:p>
            <a:pPr lvl="1"/>
            <a:r>
              <a:rPr lang="en-US" sz="2000" dirty="0" err="1" smtClean="0"/>
              <a:t>MarineTLO</a:t>
            </a:r>
            <a:endParaRPr lang="en-US" sz="2000" dirty="0" smtClean="0"/>
          </a:p>
          <a:p>
            <a:pPr lvl="1"/>
            <a:r>
              <a:rPr lang="en-US" sz="2000" dirty="0" err="1" smtClean="0"/>
              <a:t>MarineTLO</a:t>
            </a:r>
            <a:r>
              <a:rPr lang="en-US" sz="2000" dirty="0" smtClean="0"/>
              <a:t>-based warehouse</a:t>
            </a:r>
          </a:p>
          <a:p>
            <a:pPr lvl="1"/>
            <a:r>
              <a:rPr lang="en-US" sz="2000" dirty="0" err="1" smtClean="0"/>
              <a:t>MatWare</a:t>
            </a:r>
            <a:endParaRPr lang="en-US" sz="2000" dirty="0" smtClean="0"/>
          </a:p>
          <a:p>
            <a:pPr lvl="1"/>
            <a:r>
              <a:rPr lang="en-US" sz="2000" dirty="0" err="1" smtClean="0"/>
              <a:t>Ichthys</a:t>
            </a:r>
            <a:endParaRPr lang="en-US" sz="2000" dirty="0" smtClean="0"/>
          </a:p>
          <a:p>
            <a:pPr lvl="1"/>
            <a:r>
              <a:rPr lang="en-US" sz="2000" dirty="0" err="1" smtClean="0"/>
              <a:t>Xsearch</a:t>
            </a:r>
            <a:endParaRPr lang="en-US" sz="2000" dirty="0" smtClean="0"/>
          </a:p>
          <a:p>
            <a:pPr lvl="1"/>
            <a:r>
              <a:rPr lang="en-US" sz="2000" dirty="0" err="1" smtClean="0"/>
              <a:t>Xlink</a:t>
            </a:r>
            <a:endParaRPr lang="en-US" sz="2000" dirty="0" smtClean="0"/>
          </a:p>
          <a:p>
            <a:r>
              <a:rPr lang="en-US" sz="2400" dirty="0" smtClean="0"/>
              <a:t>Links and References</a:t>
            </a:r>
            <a:endParaRPr lang="el-GR" sz="2400" dirty="0" smtClean="0"/>
          </a:p>
          <a:p>
            <a:r>
              <a:rPr lang="en-US" sz="2400" dirty="0" smtClean="0"/>
              <a:t>Publications</a:t>
            </a:r>
          </a:p>
          <a:p>
            <a:endParaRPr lang="el-GR" sz="2400"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2</a:t>
            </a:fld>
            <a:endParaRPr lang="en-GB" noProof="0"/>
          </a:p>
        </p:txBody>
      </p:sp>
    </p:spTree>
    <p:extLst>
      <p:ext uri="{BB962C8B-B14F-4D97-AF65-F5344CB8AC3E}">
        <p14:creationId xmlns:p14="http://schemas.microsoft.com/office/powerpoint/2010/main" val="34634149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87313" y="2666255"/>
            <a:ext cx="8948737" cy="3744069"/>
          </a:xfrm>
        </p:spPr>
        <p:txBody>
          <a:bodyPr/>
          <a:lstStyle/>
          <a:p>
            <a:r>
              <a:rPr lang="en-GB" sz="2400" b="1" dirty="0" smtClean="0"/>
              <a:t>Connectivity</a:t>
            </a:r>
            <a:r>
              <a:rPr lang="en-GB" sz="2400" dirty="0" smtClean="0"/>
              <a:t> has two main aspects: </a:t>
            </a:r>
            <a:r>
              <a:rPr lang="en-GB" sz="2400" dirty="0" smtClean="0">
                <a:solidFill>
                  <a:srgbClr val="FF0000"/>
                </a:solidFill>
              </a:rPr>
              <a:t>Schema  </a:t>
            </a:r>
            <a:r>
              <a:rPr lang="en-GB" sz="2400" dirty="0" smtClean="0"/>
              <a:t>and</a:t>
            </a:r>
            <a:r>
              <a:rPr lang="en-GB" sz="2400" dirty="0" smtClean="0">
                <a:solidFill>
                  <a:srgbClr val="FF0000"/>
                </a:solidFill>
              </a:rPr>
              <a:t> Instance</a:t>
            </a:r>
          </a:p>
          <a:p>
            <a:r>
              <a:rPr lang="en-GB" sz="2400" dirty="0" smtClean="0"/>
              <a:t>Regarding </a:t>
            </a:r>
            <a:r>
              <a:rPr lang="en-GB" sz="2400" dirty="0" smtClean="0">
                <a:solidFill>
                  <a:srgbClr val="FF0000"/>
                </a:solidFill>
              </a:rPr>
              <a:t>Schema Connectivity </a:t>
            </a:r>
            <a:r>
              <a:rPr lang="en-GB" sz="2400" dirty="0" smtClean="0"/>
              <a:t>we use </a:t>
            </a:r>
            <a:r>
              <a:rPr lang="en-GB" sz="2400" b="1" dirty="0" smtClean="0"/>
              <a:t>a</a:t>
            </a:r>
            <a:r>
              <a:rPr lang="en-GB" sz="2400" dirty="0" smtClean="0"/>
              <a:t> </a:t>
            </a:r>
            <a:r>
              <a:rPr lang="en-GB" sz="2400" b="1" dirty="0" smtClean="0"/>
              <a:t>top level ontology (</a:t>
            </a:r>
            <a:r>
              <a:rPr lang="en-GB" sz="2400" b="1" dirty="0" err="1" smtClean="0">
                <a:solidFill>
                  <a:schemeClr val="tx2">
                    <a:lumMod val="60000"/>
                    <a:lumOff val="40000"/>
                  </a:schemeClr>
                </a:solidFill>
              </a:rPr>
              <a:t>MarineTLO</a:t>
            </a:r>
            <a:r>
              <a:rPr lang="en-GB" sz="2400" b="1" dirty="0" smtClean="0"/>
              <a:t>) </a:t>
            </a:r>
            <a:r>
              <a:rPr lang="en-GB" sz="2400" dirty="0" smtClean="0"/>
              <a:t>and </a:t>
            </a:r>
            <a:r>
              <a:rPr lang="en-GB" sz="2400" b="1" dirty="0" smtClean="0"/>
              <a:t>schema mappings</a:t>
            </a:r>
            <a:r>
              <a:rPr lang="en-GB" sz="2400" dirty="0" smtClean="0"/>
              <a:t> in order to associate the fetched data with the schema of the top level ontology.</a:t>
            </a:r>
          </a:p>
          <a:p>
            <a:pPr lvl="1"/>
            <a:r>
              <a:rPr lang="en-GB" sz="2000" dirty="0" smtClean="0"/>
              <a:t>Based on these </a:t>
            </a:r>
            <a:r>
              <a:rPr lang="en-GB" sz="2000" dirty="0" err="1" smtClean="0"/>
              <a:t>MatWare</a:t>
            </a:r>
            <a:r>
              <a:rPr lang="en-GB" sz="2000" dirty="0" smtClean="0"/>
              <a:t> transforms and then ingests the fetched data</a:t>
            </a:r>
          </a:p>
          <a:p>
            <a:r>
              <a:rPr lang="en-GB" sz="2400" dirty="0" smtClean="0"/>
              <a:t>As regards </a:t>
            </a:r>
            <a:r>
              <a:rPr lang="en-GB" sz="2400" dirty="0" smtClean="0">
                <a:solidFill>
                  <a:srgbClr val="FF0000"/>
                </a:solidFill>
              </a:rPr>
              <a:t>Instance  Connectivity </a:t>
            </a:r>
            <a:r>
              <a:rPr lang="en-GB" sz="2400" dirty="0" smtClean="0"/>
              <a:t>one has to inspect and test the</a:t>
            </a:r>
          </a:p>
          <a:p>
            <a:pPr>
              <a:buFont typeface="Arial" charset="0"/>
              <a:buNone/>
            </a:pPr>
            <a:r>
              <a:rPr lang="en-GB" sz="2400" dirty="0" smtClean="0"/>
              <a:t>	connectivity of the “draft” warehouse through the competency queries, and a number of connectivity metrics that we have defined and then formulate rules for </a:t>
            </a:r>
            <a:r>
              <a:rPr lang="en-GB" sz="2400" dirty="0" smtClean="0">
                <a:solidFill>
                  <a:srgbClr val="FF0000"/>
                </a:solidFill>
              </a:rPr>
              <a:t>instance matching</a:t>
            </a:r>
          </a:p>
          <a:p>
            <a:pPr lvl="1"/>
            <a:endParaRPr lang="en-GB" sz="2000" dirty="0" smtClean="0"/>
          </a:p>
          <a:p>
            <a:endParaRPr lang="en-GB" sz="2400" dirty="0" smtClean="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6262" y="1601333"/>
            <a:ext cx="1077893"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descr="https://encrypted-tbn1.gstatic.com/images?q=tbn:ANd9GcTBHl5aiUPMZoJydJOeQP76qq9vcdRvljfwiZjkHn39LvvSHnfrm73NUFA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692" y="1507322"/>
            <a:ext cx="1944216" cy="9538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smtClean="0"/>
              <a:t>MatWare</a:t>
            </a:r>
            <a:r>
              <a:rPr lang="en-US" dirty="0" smtClean="0"/>
              <a:t> - </a:t>
            </a:r>
            <a:r>
              <a:rPr lang="en-US" dirty="0" err="1" smtClean="0"/>
              <a:t>Connectivty</a:t>
            </a:r>
            <a:endParaRPr lang="el-GR" dirty="0"/>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20</a:t>
            </a:fld>
            <a:endParaRPr lang="en-GB" noProof="0"/>
          </a:p>
        </p:txBody>
      </p:sp>
    </p:spTree>
    <p:extLst>
      <p:ext uri="{BB962C8B-B14F-4D97-AF65-F5344CB8AC3E}">
        <p14:creationId xmlns:p14="http://schemas.microsoft.com/office/powerpoint/2010/main" val="2141419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Effect transition="in" filter="wipe(up)">
                                      <p:cBhvr>
                                        <p:cTn id="7" dur="500"/>
                                        <p:tgtEl>
                                          <p:spTgt spid="348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818">
                                            <p:txEl>
                                              <p:pRg st="1" end="1"/>
                                            </p:txEl>
                                          </p:spTgt>
                                        </p:tgtEl>
                                        <p:attrNameLst>
                                          <p:attrName>style.visibility</p:attrName>
                                        </p:attrNameLst>
                                      </p:cBhvr>
                                      <p:to>
                                        <p:strVal val="visible"/>
                                      </p:to>
                                    </p:set>
                                    <p:animEffect transition="in" filter="wipe(up)">
                                      <p:cBhvr>
                                        <p:cTn id="12" dur="500"/>
                                        <p:tgtEl>
                                          <p:spTgt spid="34818">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818">
                                            <p:txEl>
                                              <p:pRg st="2" end="2"/>
                                            </p:txEl>
                                          </p:spTgt>
                                        </p:tgtEl>
                                        <p:attrNameLst>
                                          <p:attrName>style.visibility</p:attrName>
                                        </p:attrNameLst>
                                      </p:cBhvr>
                                      <p:to>
                                        <p:strVal val="visible"/>
                                      </p:to>
                                    </p:set>
                                    <p:animEffect transition="in" filter="wipe(up)">
                                      <p:cBhvr>
                                        <p:cTn id="15" dur="500"/>
                                        <p:tgtEl>
                                          <p:spTgt spid="3481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4818">
                                            <p:txEl>
                                              <p:pRg st="3" end="3"/>
                                            </p:txEl>
                                          </p:spTgt>
                                        </p:tgtEl>
                                        <p:attrNameLst>
                                          <p:attrName>style.visibility</p:attrName>
                                        </p:attrNameLst>
                                      </p:cBhvr>
                                      <p:to>
                                        <p:strVal val="visible"/>
                                      </p:to>
                                    </p:set>
                                    <p:animEffect transition="in" filter="wipe(up)">
                                      <p:cBhvr>
                                        <p:cTn id="20" dur="500"/>
                                        <p:tgtEl>
                                          <p:spTgt spid="3481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4818">
                                            <p:txEl>
                                              <p:pRg st="4" end="4"/>
                                            </p:txEl>
                                          </p:spTgt>
                                        </p:tgtEl>
                                        <p:attrNameLst>
                                          <p:attrName>style.visibility</p:attrName>
                                        </p:attrNameLst>
                                      </p:cBhvr>
                                      <p:to>
                                        <p:strVal val="visible"/>
                                      </p:to>
                                    </p:set>
                                    <p:animEffect transition="in" filter="wipe(up)">
                                      <p:cBhvr>
                                        <p:cTn id="25" dur="500"/>
                                        <p:tgtEl>
                                          <p:spTgt spid="348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36513" y="2171700"/>
            <a:ext cx="9144000" cy="5054600"/>
          </a:xfrm>
        </p:spPr>
        <p:txBody>
          <a:bodyPr/>
          <a:lstStyle/>
          <a:p>
            <a:r>
              <a:rPr lang="en-US" sz="2400" dirty="0" smtClean="0"/>
              <a:t>Why is it useful to measure Connectivity?</a:t>
            </a:r>
          </a:p>
          <a:p>
            <a:pPr lvl="1"/>
            <a:r>
              <a:rPr lang="en-US" sz="2000" dirty="0" smtClean="0"/>
              <a:t>For assessing </a:t>
            </a:r>
            <a:r>
              <a:rPr lang="en-US" sz="2000" dirty="0" smtClean="0">
                <a:solidFill>
                  <a:srgbClr val="FF0000"/>
                </a:solidFill>
              </a:rPr>
              <a:t>how much </a:t>
            </a:r>
            <a:r>
              <a:rPr lang="en-US" sz="2000" dirty="0" smtClean="0"/>
              <a:t>the aggregated content is </a:t>
            </a:r>
            <a:r>
              <a:rPr lang="en-US" sz="2000" dirty="0" smtClean="0">
                <a:solidFill>
                  <a:srgbClr val="FF0000"/>
                </a:solidFill>
              </a:rPr>
              <a:t>connected</a:t>
            </a:r>
          </a:p>
          <a:p>
            <a:pPr lvl="1"/>
            <a:r>
              <a:rPr lang="en-US" sz="2000" dirty="0" smtClean="0"/>
              <a:t>For getting an </a:t>
            </a:r>
            <a:r>
              <a:rPr lang="en-US" sz="2000" dirty="0" smtClean="0">
                <a:solidFill>
                  <a:srgbClr val="FF0000"/>
                </a:solidFill>
              </a:rPr>
              <a:t>overview</a:t>
            </a:r>
            <a:r>
              <a:rPr lang="en-US" sz="2000" dirty="0" smtClean="0"/>
              <a:t> of the warehouse</a:t>
            </a:r>
          </a:p>
          <a:p>
            <a:pPr lvl="1"/>
            <a:r>
              <a:rPr lang="en-US" sz="2000" dirty="0" smtClean="0"/>
              <a:t>For </a:t>
            </a:r>
            <a:r>
              <a:rPr lang="en-US" sz="2000" dirty="0" smtClean="0">
                <a:solidFill>
                  <a:srgbClr val="FF0000"/>
                </a:solidFill>
              </a:rPr>
              <a:t>quantifying  the  value  </a:t>
            </a:r>
            <a:r>
              <a:rPr lang="en-US" sz="2000" dirty="0" smtClean="0"/>
              <a:t>of the warehouse (</a:t>
            </a:r>
            <a:r>
              <a:rPr lang="en-US" sz="2000" dirty="0" smtClean="0">
                <a:solidFill>
                  <a:srgbClr val="FF0000"/>
                </a:solidFill>
              </a:rPr>
              <a:t>query capabilities</a:t>
            </a:r>
            <a:r>
              <a:rPr lang="en-US" sz="2000" dirty="0" smtClean="0"/>
              <a:t>)</a:t>
            </a:r>
          </a:p>
          <a:p>
            <a:pPr lvl="2"/>
            <a:r>
              <a:rPr lang="en-US" sz="1800" dirty="0" smtClean="0"/>
              <a:t>Poor connectivity affects negatively the query capabilities of the warehouse</a:t>
            </a:r>
          </a:p>
          <a:p>
            <a:pPr lvl="1"/>
            <a:r>
              <a:rPr lang="en-US" sz="2000" dirty="0" smtClean="0"/>
              <a:t>For making </a:t>
            </a:r>
            <a:r>
              <a:rPr lang="en-US" sz="2000" dirty="0" smtClean="0">
                <a:solidFill>
                  <a:srgbClr val="FF0000"/>
                </a:solidFill>
              </a:rPr>
              <a:t>easier its monitoring </a:t>
            </a:r>
            <a:r>
              <a:rPr lang="en-US" sz="2000" dirty="0" smtClean="0"/>
              <a:t>after reconstruction</a:t>
            </a:r>
          </a:p>
          <a:p>
            <a:pPr lvl="1"/>
            <a:r>
              <a:rPr lang="en-US" sz="2000" dirty="0" smtClean="0"/>
              <a:t>For </a:t>
            </a:r>
            <a:r>
              <a:rPr lang="en-US" sz="2000" dirty="0" smtClean="0">
                <a:solidFill>
                  <a:srgbClr val="FF0000"/>
                </a:solidFill>
              </a:rPr>
              <a:t>measuring the contribution of each source </a:t>
            </a:r>
            <a:r>
              <a:rPr lang="en-US" sz="2000" dirty="0" smtClean="0"/>
              <a:t>to the warehouse, and hence deciding which sources to keep or exclude    (there are already hundreds of </a:t>
            </a:r>
            <a:r>
              <a:rPr lang="en-US" sz="2000" dirty="0" err="1" smtClean="0"/>
              <a:t>SPARQL</a:t>
            </a:r>
            <a:r>
              <a:rPr lang="en-US" sz="2000" dirty="0" smtClean="0"/>
              <a:t> endpoints). Identification of redundant or unconnected sources</a:t>
            </a:r>
            <a:endParaRPr lang="el-GR" sz="2400" dirty="0" smtClean="0"/>
          </a:p>
        </p:txBody>
      </p:sp>
      <p:sp>
        <p:nvSpPr>
          <p:cNvPr id="4" name="Title 3"/>
          <p:cNvSpPr>
            <a:spLocks noGrp="1"/>
          </p:cNvSpPr>
          <p:nvPr>
            <p:ph type="title"/>
          </p:nvPr>
        </p:nvSpPr>
        <p:spPr/>
        <p:txBody>
          <a:bodyPr/>
          <a:lstStyle/>
          <a:p>
            <a:r>
              <a:rPr lang="en-US" dirty="0" err="1" smtClean="0"/>
              <a:t>MatWare</a:t>
            </a:r>
            <a:r>
              <a:rPr lang="en-US" dirty="0" smtClean="0"/>
              <a:t> - Connectivity</a:t>
            </a:r>
            <a:endParaRPr lang="el-GR" dirty="0"/>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21</a:t>
            </a:fld>
            <a:endParaRPr lang="en-GB" noProof="0"/>
          </a:p>
        </p:txBody>
      </p:sp>
    </p:spTree>
    <p:extLst>
      <p:ext uri="{BB962C8B-B14F-4D97-AF65-F5344CB8AC3E}">
        <p14:creationId xmlns:p14="http://schemas.microsoft.com/office/powerpoint/2010/main" val="1695157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MatWare</a:t>
            </a:r>
            <a:r>
              <a:rPr lang="en-US" dirty="0" smtClean="0"/>
              <a:t> - On comparing URIs</a:t>
            </a:r>
            <a:endParaRPr lang="el-GR" dirty="0"/>
          </a:p>
        </p:txBody>
      </p:sp>
      <p:sp>
        <p:nvSpPr>
          <p:cNvPr id="4" name="Content Placeholder 3"/>
          <p:cNvSpPr>
            <a:spLocks noGrp="1"/>
          </p:cNvSpPr>
          <p:nvPr>
            <p:ph idx="1"/>
          </p:nvPr>
        </p:nvSpPr>
        <p:spPr/>
        <p:txBody>
          <a:bodyPr/>
          <a:lstStyle/>
          <a:p>
            <a:r>
              <a:rPr lang="en-US" dirty="0" smtClean="0"/>
              <a:t>Exact String Equality</a:t>
            </a:r>
          </a:p>
          <a:p>
            <a:pPr lvl="1"/>
            <a:r>
              <a:rPr lang="en-US" sz="2000" dirty="0" err="1" smtClean="0"/>
              <a:t>DBP#thunnus_albacares</a:t>
            </a:r>
            <a:r>
              <a:rPr lang="en-US" sz="2000" dirty="0" smtClean="0"/>
              <a:t> = </a:t>
            </a:r>
            <a:r>
              <a:rPr lang="en-US" sz="2000" dirty="0" err="1" smtClean="0"/>
              <a:t>DBP#thunnus_albacares</a:t>
            </a:r>
            <a:endParaRPr lang="en-US" sz="2000" dirty="0" smtClean="0"/>
          </a:p>
          <a:p>
            <a:pPr lvl="1"/>
            <a:r>
              <a:rPr lang="en-US" sz="2000" dirty="0" err="1"/>
              <a:t>DBP#thunnus_albacares</a:t>
            </a:r>
            <a:r>
              <a:rPr lang="en-US" sz="2000" dirty="0"/>
              <a:t> </a:t>
            </a:r>
            <a:r>
              <a:rPr lang="en-US" sz="2000" dirty="0" smtClean="0"/>
              <a:t>≠ </a:t>
            </a:r>
            <a:r>
              <a:rPr lang="en-US" sz="2000" dirty="0" err="1" smtClean="0"/>
              <a:t>ECO#thunnus_albacares</a:t>
            </a:r>
            <a:endParaRPr lang="en-US" dirty="0" smtClean="0"/>
          </a:p>
          <a:p>
            <a:r>
              <a:rPr lang="en-US" dirty="0" smtClean="0"/>
              <a:t>Suffix Canonicalization</a:t>
            </a:r>
          </a:p>
          <a:p>
            <a:pPr lvl="1"/>
            <a:r>
              <a:rPr lang="en-US" sz="2000" dirty="0" err="1" smtClean="0"/>
              <a:t>DBP#</a:t>
            </a:r>
            <a:r>
              <a:rPr lang="en-US" sz="2000" b="1" dirty="0" err="1" smtClean="0"/>
              <a:t>thunnus_albacares</a:t>
            </a:r>
            <a:r>
              <a:rPr lang="en-US" sz="2000" dirty="0" smtClean="0"/>
              <a:t> = </a:t>
            </a:r>
            <a:r>
              <a:rPr lang="en-US" sz="2000" dirty="0" err="1" smtClean="0"/>
              <a:t>ECO#</a:t>
            </a:r>
            <a:r>
              <a:rPr lang="en-US" sz="2000" b="1" dirty="0" err="1" smtClean="0"/>
              <a:t>thunnus_albacares</a:t>
            </a:r>
            <a:endParaRPr lang="en-US" sz="2000" b="1" dirty="0" smtClean="0"/>
          </a:p>
          <a:p>
            <a:pPr lvl="1"/>
            <a:r>
              <a:rPr lang="en-US" sz="2000" dirty="0" err="1"/>
              <a:t>DBP#</a:t>
            </a:r>
            <a:r>
              <a:rPr lang="en-US" sz="2000" b="1" dirty="0" err="1"/>
              <a:t>thunnus_albacares</a:t>
            </a:r>
            <a:r>
              <a:rPr lang="en-US" sz="2000" dirty="0"/>
              <a:t> </a:t>
            </a:r>
            <a:r>
              <a:rPr lang="en-US" sz="2000" dirty="0" smtClean="0"/>
              <a:t>= </a:t>
            </a:r>
            <a:r>
              <a:rPr lang="en-US" sz="2000" dirty="0" err="1" smtClean="0"/>
              <a:t>FIS#</a:t>
            </a:r>
            <a:r>
              <a:rPr lang="en-US" sz="2000" b="1" dirty="0" err="1" smtClean="0"/>
              <a:t>ThunnusAlbacares</a:t>
            </a:r>
            <a:endParaRPr lang="en-US" b="1" dirty="0" smtClean="0"/>
          </a:p>
          <a:p>
            <a:r>
              <a:rPr lang="en-US" dirty="0" smtClean="0"/>
              <a:t>Entity Matching</a:t>
            </a:r>
          </a:p>
          <a:p>
            <a:pPr lvl="1"/>
            <a:r>
              <a:rPr lang="en-US" sz="2000" dirty="0" err="1"/>
              <a:t>DBP#thunnus_albacares</a:t>
            </a:r>
            <a:r>
              <a:rPr lang="en-US" sz="2000" dirty="0"/>
              <a:t> </a:t>
            </a:r>
            <a:r>
              <a:rPr lang="en-US" sz="2000" dirty="0" smtClean="0"/>
              <a:t>= FLD#0912312-312e20312</a:t>
            </a:r>
            <a:br>
              <a:rPr lang="en-US" sz="2000" dirty="0" smtClean="0"/>
            </a:br>
            <a:r>
              <a:rPr lang="en-US" sz="2000" dirty="0" smtClean="0"/>
              <a:t>&lt;</a:t>
            </a:r>
            <a:r>
              <a:rPr lang="en-US" sz="2000" dirty="0" err="1" smtClean="0"/>
              <a:t>DBP#thunnus_albacares</a:t>
            </a:r>
            <a:r>
              <a:rPr lang="en-US" sz="2000" dirty="0" smtClean="0"/>
              <a:t>    </a:t>
            </a:r>
            <a:r>
              <a:rPr lang="en-US" sz="2000" dirty="0" err="1" smtClean="0"/>
              <a:t>owl:sameAs</a:t>
            </a:r>
            <a:r>
              <a:rPr lang="en-US" sz="2000" dirty="0" smtClean="0"/>
              <a:t>   FLD#0912312-312e20312&gt;</a:t>
            </a:r>
            <a:r>
              <a:rPr lang="en-US" sz="2000" b="1" dirty="0" smtClean="0"/>
              <a:t/>
            </a:r>
            <a:br>
              <a:rPr lang="en-US" sz="2000" b="1" dirty="0" smtClean="0"/>
            </a:br>
            <a:endParaRPr lang="en-US" sz="2000" b="1" dirty="0"/>
          </a:p>
          <a:p>
            <a:pPr lvl="1"/>
            <a:endParaRPr lang="el-GR" dirty="0"/>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22</a:t>
            </a:fld>
            <a:endParaRPr lang="en-GB" noProof="0"/>
          </a:p>
        </p:txBody>
      </p:sp>
    </p:spTree>
    <p:extLst>
      <p:ext uri="{BB962C8B-B14F-4D97-AF65-F5344CB8AC3E}">
        <p14:creationId xmlns:p14="http://schemas.microsoft.com/office/powerpoint/2010/main" val="1069147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MatWare</a:t>
            </a:r>
            <a:r>
              <a:rPr lang="en-US" dirty="0" smtClean="0"/>
              <a:t> – Connectivity metrics</a:t>
            </a:r>
            <a:endParaRPr lang="el-GR" dirty="0"/>
          </a:p>
        </p:txBody>
      </p:sp>
      <p:sp>
        <p:nvSpPr>
          <p:cNvPr id="3" name="Content Placeholder 2"/>
          <p:cNvSpPr>
            <a:spLocks noGrp="1"/>
          </p:cNvSpPr>
          <p:nvPr>
            <p:ph idx="1"/>
          </p:nvPr>
        </p:nvSpPr>
        <p:spPr>
          <a:xfrm>
            <a:off x="457200" y="1417638"/>
            <a:ext cx="8229600" cy="4708525"/>
          </a:xfrm>
        </p:spPr>
        <p:txBody>
          <a:bodyPr/>
          <a:lstStyle/>
          <a:p>
            <a:r>
              <a:rPr lang="en-US" dirty="0" smtClean="0"/>
              <a:t>For pairs of sources</a:t>
            </a:r>
          </a:p>
          <a:p>
            <a:pPr lvl="1"/>
            <a:r>
              <a:rPr lang="en-US" dirty="0" smtClean="0"/>
              <a:t>Common URIs</a:t>
            </a:r>
          </a:p>
          <a:p>
            <a:pPr lvl="1"/>
            <a:endParaRPr lang="en-US" dirty="0"/>
          </a:p>
          <a:p>
            <a:pPr lvl="1"/>
            <a:endParaRPr lang="en-US" sz="400" dirty="0" smtClean="0"/>
          </a:p>
          <a:p>
            <a:pPr lvl="1"/>
            <a:r>
              <a:rPr lang="en-US" dirty="0" smtClean="0"/>
              <a:t>Common literals</a:t>
            </a:r>
          </a:p>
          <a:p>
            <a:pPr lvl="1"/>
            <a:endParaRPr lang="en-US" dirty="0" smtClean="0"/>
          </a:p>
          <a:p>
            <a:pPr lvl="1"/>
            <a:endParaRPr lang="en-US" sz="1800" dirty="0" smtClean="0"/>
          </a:p>
          <a:p>
            <a:pPr lvl="1"/>
            <a:r>
              <a:rPr lang="en-US" dirty="0" smtClean="0"/>
              <a:t>Harmonic mean of common resources</a:t>
            </a:r>
            <a:endParaRPr lang="en-US" dirty="0"/>
          </a:p>
          <a:p>
            <a:pPr lvl="1"/>
            <a:endParaRPr lang="en-US" dirty="0" smtClean="0"/>
          </a:p>
          <a:p>
            <a:pPr lvl="1"/>
            <a:endParaRPr lang="en-US" dirty="0" smtClean="0"/>
          </a:p>
          <a:p>
            <a:pPr lvl="1"/>
            <a:endParaRPr lang="en-US" dirty="0" smtClean="0"/>
          </a:p>
          <a:p>
            <a:endParaRPr lang="en-US" dirty="0" smtClean="0"/>
          </a:p>
        </p:txBody>
      </p:sp>
      <p:pic>
        <p:nvPicPr>
          <p:cNvPr id="8" name="Picture 7"/>
          <p:cNvPicPr>
            <a:picLocks noChangeAspect="1"/>
          </p:cNvPicPr>
          <p:nvPr/>
        </p:nvPicPr>
        <p:blipFill>
          <a:blip r:embed="rId2"/>
          <a:stretch>
            <a:fillRect/>
          </a:stretch>
        </p:blipFill>
        <p:spPr>
          <a:xfrm>
            <a:off x="1314450" y="2482850"/>
            <a:ext cx="1285875" cy="466725"/>
          </a:xfrm>
          <a:prstGeom prst="rect">
            <a:avLst/>
          </a:prstGeom>
        </p:spPr>
      </p:pic>
      <p:pic>
        <p:nvPicPr>
          <p:cNvPr id="9" name="Picture 8"/>
          <p:cNvPicPr>
            <a:picLocks noChangeAspect="1"/>
          </p:cNvPicPr>
          <p:nvPr/>
        </p:nvPicPr>
        <p:blipFill>
          <a:blip r:embed="rId3"/>
          <a:stretch>
            <a:fillRect/>
          </a:stretch>
        </p:blipFill>
        <p:spPr>
          <a:xfrm>
            <a:off x="1314450" y="3675062"/>
            <a:ext cx="1685925" cy="361950"/>
          </a:xfrm>
          <a:prstGeom prst="rect">
            <a:avLst/>
          </a:prstGeom>
        </p:spPr>
      </p:pic>
      <p:pic>
        <p:nvPicPr>
          <p:cNvPr id="10" name="Picture 9"/>
          <p:cNvPicPr>
            <a:picLocks noChangeAspect="1"/>
          </p:cNvPicPr>
          <p:nvPr/>
        </p:nvPicPr>
        <p:blipFill>
          <a:blip r:embed="rId4"/>
          <a:stretch>
            <a:fillRect/>
          </a:stretch>
        </p:blipFill>
        <p:spPr>
          <a:xfrm>
            <a:off x="3457575" y="2482850"/>
            <a:ext cx="3133725" cy="514350"/>
          </a:xfrm>
          <a:prstGeom prst="rect">
            <a:avLst/>
          </a:prstGeom>
        </p:spPr>
      </p:pic>
      <p:pic>
        <p:nvPicPr>
          <p:cNvPr id="11" name="Picture 10"/>
          <p:cNvPicPr>
            <a:picLocks noChangeAspect="1"/>
          </p:cNvPicPr>
          <p:nvPr/>
        </p:nvPicPr>
        <p:blipFill>
          <a:blip r:embed="rId5"/>
          <a:stretch>
            <a:fillRect/>
          </a:stretch>
        </p:blipFill>
        <p:spPr>
          <a:xfrm>
            <a:off x="3457575" y="3683000"/>
            <a:ext cx="3609975" cy="542925"/>
          </a:xfrm>
          <a:prstGeom prst="rect">
            <a:avLst/>
          </a:prstGeom>
        </p:spPr>
      </p:pic>
      <p:pic>
        <p:nvPicPr>
          <p:cNvPr id="12" name="Picture 11"/>
          <p:cNvPicPr>
            <a:picLocks noChangeAspect="1"/>
          </p:cNvPicPr>
          <p:nvPr/>
        </p:nvPicPr>
        <p:blipFill>
          <a:blip r:embed="rId6"/>
          <a:stretch>
            <a:fillRect/>
          </a:stretch>
        </p:blipFill>
        <p:spPr>
          <a:xfrm>
            <a:off x="1314450" y="5037137"/>
            <a:ext cx="4267200" cy="514350"/>
          </a:xfrm>
          <a:prstGeom prst="rect">
            <a:avLst/>
          </a:prstGeom>
        </p:spPr>
      </p:pic>
      <p:sp>
        <p:nvSpPr>
          <p:cNvPr id="4" name="Slide Number Placeholder 3"/>
          <p:cNvSpPr>
            <a:spLocks noGrp="1"/>
          </p:cNvSpPr>
          <p:nvPr>
            <p:ph type="sldNum" sz="quarter" idx="12"/>
          </p:nvPr>
        </p:nvSpPr>
        <p:spPr/>
        <p:txBody>
          <a:bodyPr/>
          <a:lstStyle/>
          <a:p>
            <a:fld id="{4AA4D77F-BFCC-4678-8786-233394E64B40}" type="slidenum">
              <a:rPr lang="en-GB" noProof="0" smtClean="0"/>
              <a:pPr/>
              <a:t>23</a:t>
            </a:fld>
            <a:endParaRPr lang="en-GB" noProof="0"/>
          </a:p>
        </p:txBody>
      </p:sp>
    </p:spTree>
    <p:extLst>
      <p:ext uri="{BB962C8B-B14F-4D97-AF65-F5344CB8AC3E}">
        <p14:creationId xmlns:p14="http://schemas.microsoft.com/office/powerpoint/2010/main" val="1539990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MatWare</a:t>
            </a:r>
            <a:r>
              <a:rPr lang="en-US" dirty="0" smtClean="0"/>
              <a:t> – Connectivity metrics</a:t>
            </a:r>
            <a:endParaRPr lang="el-GR" dirty="0"/>
          </a:p>
        </p:txBody>
      </p:sp>
      <p:sp>
        <p:nvSpPr>
          <p:cNvPr id="3" name="Content Placeholder 2"/>
          <p:cNvSpPr>
            <a:spLocks noGrp="1"/>
          </p:cNvSpPr>
          <p:nvPr>
            <p:ph idx="1"/>
          </p:nvPr>
        </p:nvSpPr>
        <p:spPr>
          <a:xfrm>
            <a:off x="457200" y="1417638"/>
            <a:ext cx="8229600" cy="4708525"/>
          </a:xfrm>
        </p:spPr>
        <p:txBody>
          <a:bodyPr/>
          <a:lstStyle/>
          <a:p>
            <a:r>
              <a:rPr lang="en-US" dirty="0" smtClean="0"/>
              <a:t>For each source</a:t>
            </a:r>
          </a:p>
          <a:p>
            <a:pPr lvl="1"/>
            <a:r>
              <a:rPr lang="en-US" dirty="0" err="1"/>
              <a:t>Avg</a:t>
            </a:r>
            <a:r>
              <a:rPr lang="en-US" dirty="0"/>
              <a:t> degree (+ increment</a:t>
            </a:r>
            <a:r>
              <a:rPr lang="en-US" dirty="0" smtClean="0"/>
              <a:t>)</a:t>
            </a:r>
          </a:p>
          <a:p>
            <a:pPr lvl="1"/>
            <a:endParaRPr lang="en-US" dirty="0" smtClean="0"/>
          </a:p>
          <a:p>
            <a:pPr lvl="1"/>
            <a:r>
              <a:rPr lang="en-US" dirty="0"/>
              <a:t>Unique </a:t>
            </a:r>
            <a:r>
              <a:rPr lang="en-US" dirty="0" smtClean="0"/>
              <a:t>triples</a:t>
            </a:r>
          </a:p>
          <a:p>
            <a:pPr lvl="1"/>
            <a:endParaRPr lang="en-US" dirty="0"/>
          </a:p>
          <a:p>
            <a:endParaRPr lang="en-US" dirty="0" smtClean="0"/>
          </a:p>
        </p:txBody>
      </p:sp>
      <p:pic>
        <p:nvPicPr>
          <p:cNvPr id="6" name="Picture 5"/>
          <p:cNvPicPr>
            <a:picLocks noChangeAspect="1"/>
          </p:cNvPicPr>
          <p:nvPr/>
        </p:nvPicPr>
        <p:blipFill>
          <a:blip r:embed="rId2"/>
          <a:stretch>
            <a:fillRect/>
          </a:stretch>
        </p:blipFill>
        <p:spPr>
          <a:xfrm>
            <a:off x="1257300" y="2518569"/>
            <a:ext cx="4972050" cy="466725"/>
          </a:xfrm>
          <a:prstGeom prst="rect">
            <a:avLst/>
          </a:prstGeom>
        </p:spPr>
      </p:pic>
      <p:pic>
        <p:nvPicPr>
          <p:cNvPr id="7" name="Picture 6"/>
          <p:cNvPicPr>
            <a:picLocks noChangeAspect="1"/>
          </p:cNvPicPr>
          <p:nvPr/>
        </p:nvPicPr>
        <p:blipFill>
          <a:blip r:embed="rId3"/>
          <a:stretch>
            <a:fillRect/>
          </a:stretch>
        </p:blipFill>
        <p:spPr>
          <a:xfrm>
            <a:off x="1257300" y="3595687"/>
            <a:ext cx="2514600" cy="352425"/>
          </a:xfrm>
          <a:prstGeom prst="rect">
            <a:avLst/>
          </a:prstGeom>
        </p:spPr>
      </p:pic>
      <p:pic>
        <p:nvPicPr>
          <p:cNvPr id="8" name="Picture 7"/>
          <p:cNvPicPr>
            <a:picLocks noChangeAspect="1"/>
          </p:cNvPicPr>
          <p:nvPr/>
        </p:nvPicPr>
        <p:blipFill>
          <a:blip r:embed="rId4"/>
          <a:stretch>
            <a:fillRect/>
          </a:stretch>
        </p:blipFill>
        <p:spPr>
          <a:xfrm>
            <a:off x="3771900" y="3590925"/>
            <a:ext cx="5381625" cy="342900"/>
          </a:xfrm>
          <a:prstGeom prst="rect">
            <a:avLst/>
          </a:prstGeom>
        </p:spPr>
      </p:pic>
      <p:pic>
        <p:nvPicPr>
          <p:cNvPr id="11" name="Picture 10"/>
          <p:cNvPicPr>
            <a:picLocks noChangeAspect="1"/>
          </p:cNvPicPr>
          <p:nvPr/>
        </p:nvPicPr>
        <p:blipFill>
          <a:blip r:embed="rId5"/>
          <a:stretch>
            <a:fillRect/>
          </a:stretch>
        </p:blipFill>
        <p:spPr>
          <a:xfrm>
            <a:off x="1257300" y="4082256"/>
            <a:ext cx="5619750" cy="457200"/>
          </a:xfrm>
          <a:prstGeom prst="rect">
            <a:avLst/>
          </a:prstGeom>
        </p:spPr>
      </p:pic>
      <p:sp>
        <p:nvSpPr>
          <p:cNvPr id="4" name="Slide Number Placeholder 3"/>
          <p:cNvSpPr>
            <a:spLocks noGrp="1"/>
          </p:cNvSpPr>
          <p:nvPr>
            <p:ph type="sldNum" sz="quarter" idx="12"/>
          </p:nvPr>
        </p:nvSpPr>
        <p:spPr/>
        <p:txBody>
          <a:bodyPr/>
          <a:lstStyle/>
          <a:p>
            <a:fld id="{4AA4D77F-BFCC-4678-8786-233394E64B40}" type="slidenum">
              <a:rPr lang="en-GB" noProof="0" smtClean="0"/>
              <a:pPr/>
              <a:t>24</a:t>
            </a:fld>
            <a:endParaRPr lang="en-GB" noProof="0"/>
          </a:p>
        </p:txBody>
      </p:sp>
    </p:spTree>
    <p:extLst>
      <p:ext uri="{BB962C8B-B14F-4D97-AF65-F5344CB8AC3E}">
        <p14:creationId xmlns:p14="http://schemas.microsoft.com/office/powerpoint/2010/main" val="1767876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MatWare</a:t>
            </a:r>
            <a:r>
              <a:rPr lang="en-US" dirty="0" smtClean="0"/>
              <a:t> – Connectivity metrics</a:t>
            </a:r>
            <a:endParaRPr lang="el-GR" dirty="0"/>
          </a:p>
        </p:txBody>
      </p:sp>
      <p:sp>
        <p:nvSpPr>
          <p:cNvPr id="3" name="Content Placeholder 2"/>
          <p:cNvSpPr>
            <a:spLocks noGrp="1"/>
          </p:cNvSpPr>
          <p:nvPr>
            <p:ph idx="1"/>
          </p:nvPr>
        </p:nvSpPr>
        <p:spPr>
          <a:xfrm>
            <a:off x="457200" y="1417638"/>
            <a:ext cx="8229600" cy="4708525"/>
          </a:xfrm>
        </p:spPr>
        <p:txBody>
          <a:bodyPr/>
          <a:lstStyle/>
          <a:p>
            <a:r>
              <a:rPr lang="en-US" dirty="0" smtClean="0"/>
              <a:t>For each source</a:t>
            </a:r>
          </a:p>
          <a:p>
            <a:pPr lvl="1"/>
            <a:r>
              <a:rPr lang="en-US" dirty="0" smtClean="0"/>
              <a:t>Complementarity factor</a:t>
            </a:r>
          </a:p>
          <a:p>
            <a:pPr lvl="1"/>
            <a:endParaRPr lang="en-US" dirty="0" smtClean="0"/>
          </a:p>
          <a:p>
            <a:pPr lvl="1"/>
            <a:endParaRPr lang="en-US" dirty="0" smtClean="0"/>
          </a:p>
          <a:p>
            <a:pPr lvl="1"/>
            <a:r>
              <a:rPr lang="en-US" dirty="0" smtClean="0"/>
              <a:t>Value of a source</a:t>
            </a:r>
            <a:endParaRPr lang="el-GR" dirty="0"/>
          </a:p>
          <a:p>
            <a:endParaRPr lang="en-US" dirty="0" smtClean="0"/>
          </a:p>
        </p:txBody>
      </p:sp>
      <p:pic>
        <p:nvPicPr>
          <p:cNvPr id="9" name="Picture 8"/>
          <p:cNvPicPr>
            <a:picLocks noChangeAspect="1"/>
          </p:cNvPicPr>
          <p:nvPr/>
        </p:nvPicPr>
        <p:blipFill>
          <a:blip r:embed="rId2"/>
          <a:stretch>
            <a:fillRect/>
          </a:stretch>
        </p:blipFill>
        <p:spPr>
          <a:xfrm>
            <a:off x="1257300" y="2578894"/>
            <a:ext cx="6105525" cy="428625"/>
          </a:xfrm>
          <a:prstGeom prst="rect">
            <a:avLst/>
          </a:prstGeom>
        </p:spPr>
      </p:pic>
      <p:pic>
        <p:nvPicPr>
          <p:cNvPr id="10" name="Picture 9"/>
          <p:cNvPicPr>
            <a:picLocks noChangeAspect="1"/>
          </p:cNvPicPr>
          <p:nvPr/>
        </p:nvPicPr>
        <p:blipFill>
          <a:blip r:embed="rId3"/>
          <a:stretch>
            <a:fillRect/>
          </a:stretch>
        </p:blipFill>
        <p:spPr>
          <a:xfrm>
            <a:off x="1257300" y="4149725"/>
            <a:ext cx="6096000" cy="1752600"/>
          </a:xfrm>
          <a:prstGeom prst="rect">
            <a:avLst/>
          </a:prstGeom>
        </p:spPr>
      </p:pic>
      <p:sp>
        <p:nvSpPr>
          <p:cNvPr id="4" name="Slide Number Placeholder 3"/>
          <p:cNvSpPr>
            <a:spLocks noGrp="1"/>
          </p:cNvSpPr>
          <p:nvPr>
            <p:ph type="sldNum" sz="quarter" idx="12"/>
          </p:nvPr>
        </p:nvSpPr>
        <p:spPr/>
        <p:txBody>
          <a:bodyPr/>
          <a:lstStyle/>
          <a:p>
            <a:fld id="{4AA4D77F-BFCC-4678-8786-233394E64B40}" type="slidenum">
              <a:rPr lang="en-GB" noProof="0" smtClean="0"/>
              <a:pPr/>
              <a:t>25</a:t>
            </a:fld>
            <a:endParaRPr lang="en-GB" noProof="0"/>
          </a:p>
        </p:txBody>
      </p:sp>
    </p:spTree>
    <p:extLst>
      <p:ext uri="{BB962C8B-B14F-4D97-AF65-F5344CB8AC3E}">
        <p14:creationId xmlns:p14="http://schemas.microsoft.com/office/powerpoint/2010/main" val="30962644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6907" y="1741985"/>
            <a:ext cx="5589429" cy="1851817"/>
          </a:xfrm>
          <a:prstGeom prst="rect">
            <a:avLst/>
          </a:prstGeom>
        </p:spPr>
      </p:pic>
      <p:sp>
        <p:nvSpPr>
          <p:cNvPr id="4" name="Rounded Rectangle 3"/>
          <p:cNvSpPr/>
          <p:nvPr/>
        </p:nvSpPr>
        <p:spPr>
          <a:xfrm>
            <a:off x="4729028" y="3002412"/>
            <a:ext cx="936625" cy="23018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a:p>
        </p:txBody>
      </p:sp>
      <p:sp>
        <p:nvSpPr>
          <p:cNvPr id="5" name="Rounded Rectangle 4"/>
          <p:cNvSpPr/>
          <p:nvPr/>
        </p:nvSpPr>
        <p:spPr>
          <a:xfrm>
            <a:off x="2930677" y="2294410"/>
            <a:ext cx="971550" cy="2476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l-GR"/>
          </a:p>
        </p:txBody>
      </p:sp>
      <p:pic>
        <p:nvPicPr>
          <p:cNvPr id="10" name="Picture 9"/>
          <p:cNvPicPr>
            <a:picLocks noChangeAspect="1"/>
          </p:cNvPicPr>
          <p:nvPr/>
        </p:nvPicPr>
        <p:blipFill rotWithShape="1">
          <a:blip r:embed="rId3"/>
          <a:srcRect r="25857"/>
          <a:stretch/>
        </p:blipFill>
        <p:spPr>
          <a:xfrm>
            <a:off x="176907" y="3672512"/>
            <a:ext cx="5247920" cy="1981856"/>
          </a:xfrm>
          <a:prstGeom prst="rect">
            <a:avLst/>
          </a:prstGeom>
        </p:spPr>
      </p:pic>
      <p:sp>
        <p:nvSpPr>
          <p:cNvPr id="11" name="Oval 10"/>
          <p:cNvSpPr/>
          <p:nvPr/>
        </p:nvSpPr>
        <p:spPr>
          <a:xfrm>
            <a:off x="1831876" y="5264275"/>
            <a:ext cx="968991" cy="300250"/>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82042" y="5264275"/>
            <a:ext cx="968991" cy="300250"/>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1" idx="4"/>
            <a:endCxn id="12" idx="4"/>
          </p:cNvCxnSpPr>
          <p:nvPr/>
        </p:nvCxnSpPr>
        <p:spPr>
          <a:xfrm rot="16200000" flipH="1">
            <a:off x="2991455" y="4889442"/>
            <a:ext cx="12700" cy="1350166"/>
          </a:xfrm>
          <a:prstGeom prst="curvedConnector3">
            <a:avLst>
              <a:gd name="adj1" fmla="val 1800000"/>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387152" y="2357394"/>
            <a:ext cx="1991251" cy="461665"/>
          </a:xfrm>
          <a:prstGeom prst="rect">
            <a:avLst/>
          </a:prstGeom>
          <a:noFill/>
        </p:spPr>
        <p:txBody>
          <a:bodyPr wrap="none" rtlCol="0">
            <a:spAutoFit/>
          </a:bodyPr>
          <a:lstStyle/>
          <a:p>
            <a:r>
              <a:rPr lang="en-US" sz="2400" b="1" i="1" dirty="0" smtClean="0"/>
              <a:t>Common URIs</a:t>
            </a:r>
            <a:endParaRPr lang="en-US" sz="2400" b="1" i="1" dirty="0"/>
          </a:p>
        </p:txBody>
      </p:sp>
      <p:sp>
        <p:nvSpPr>
          <p:cNvPr id="17" name="TextBox 16"/>
          <p:cNvSpPr txBox="1"/>
          <p:nvPr/>
        </p:nvSpPr>
        <p:spPr>
          <a:xfrm>
            <a:off x="6387151" y="4432607"/>
            <a:ext cx="2224263" cy="461665"/>
          </a:xfrm>
          <a:prstGeom prst="rect">
            <a:avLst/>
          </a:prstGeom>
          <a:noFill/>
        </p:spPr>
        <p:txBody>
          <a:bodyPr wrap="none" rtlCol="0">
            <a:spAutoFit/>
          </a:bodyPr>
          <a:lstStyle/>
          <a:p>
            <a:r>
              <a:rPr lang="en-US" sz="2400" b="1" i="1" dirty="0" smtClean="0"/>
              <a:t>Average Degree</a:t>
            </a:r>
            <a:endParaRPr lang="en-US" sz="2400" b="1" i="1" dirty="0"/>
          </a:p>
        </p:txBody>
      </p:sp>
      <p:sp>
        <p:nvSpPr>
          <p:cNvPr id="18" name="Title 1"/>
          <p:cNvSpPr txBox="1">
            <a:spLocks/>
          </p:cNvSpPr>
          <p:nvPr/>
        </p:nvSpPr>
        <p:spPr bwMode="auto">
          <a:xfrm>
            <a:off x="609600" y="4270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a:lstStyle>
          <a:p>
            <a:r>
              <a:rPr lang="en-US" smtClean="0"/>
              <a:t>MatWare – Connectivity metrics</a:t>
            </a:r>
            <a:endParaRPr lang="el-GR" dirty="0"/>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26</a:t>
            </a:fld>
            <a:endParaRPr lang="en-GB" noProof="0"/>
          </a:p>
        </p:txBody>
      </p:sp>
    </p:spTree>
    <p:extLst>
      <p:ext uri="{BB962C8B-B14F-4D97-AF65-F5344CB8AC3E}">
        <p14:creationId xmlns:p14="http://schemas.microsoft.com/office/powerpoint/2010/main" val="18580102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70" y="47298"/>
            <a:ext cx="8229600" cy="638629"/>
          </a:xfrm>
        </p:spPr>
        <p:txBody>
          <a:bodyPr/>
          <a:lstStyle/>
          <a:p>
            <a:r>
              <a:rPr lang="en-GB" sz="3600" dirty="0" smtClean="0"/>
              <a:t>Connectivity Metrics:  </a:t>
            </a:r>
            <a:r>
              <a:rPr lang="en-GB" sz="3600" dirty="0" smtClean="0">
                <a:solidFill>
                  <a:srgbClr val="FFFF00"/>
                </a:solidFill>
              </a:rPr>
              <a:t/>
            </a:r>
            <a:br>
              <a:rPr lang="en-GB" sz="3600" dirty="0" smtClean="0">
                <a:solidFill>
                  <a:srgbClr val="FFFF00"/>
                </a:solidFill>
              </a:rPr>
            </a:br>
            <a:r>
              <a:rPr lang="en-GB" sz="2800" i="1" dirty="0" smtClean="0"/>
              <a:t>As produced by </a:t>
            </a:r>
            <a:r>
              <a:rPr lang="en-GB" sz="2800" i="1" dirty="0" err="1" smtClean="0"/>
              <a:t>MatWare</a:t>
            </a:r>
            <a:endParaRPr lang="el-GR" sz="2800" i="1" dirty="0"/>
          </a:p>
        </p:txBody>
      </p:sp>
      <p:pic>
        <p:nvPicPr>
          <p:cNvPr id="5" name="Picture 2"/>
          <p:cNvPicPr>
            <a:picLocks noChangeAspect="1" noChangeArrowheads="1"/>
          </p:cNvPicPr>
          <p:nvPr/>
        </p:nvPicPr>
        <p:blipFill>
          <a:blip r:embed="rId3"/>
          <a:srcRect/>
          <a:stretch>
            <a:fillRect/>
          </a:stretch>
        </p:blipFill>
        <p:spPr bwMode="auto">
          <a:xfrm>
            <a:off x="1261716" y="970169"/>
            <a:ext cx="5907709" cy="5000572"/>
          </a:xfrm>
          <a:prstGeom prst="rect">
            <a:avLst/>
          </a:prstGeom>
          <a:noFill/>
          <a:ln w="9525">
            <a:solidFill>
              <a:schemeClr val="tx1"/>
            </a:solidFill>
            <a:miter lim="800000"/>
            <a:headEnd/>
            <a:tailEnd/>
          </a:ln>
        </p:spPr>
      </p:pic>
      <p:sp>
        <p:nvSpPr>
          <p:cNvPr id="3" name="Slide Number Placeholder 2"/>
          <p:cNvSpPr>
            <a:spLocks noGrp="1"/>
          </p:cNvSpPr>
          <p:nvPr>
            <p:ph type="sldNum" sz="quarter" idx="12"/>
          </p:nvPr>
        </p:nvSpPr>
        <p:spPr/>
        <p:txBody>
          <a:bodyPr/>
          <a:lstStyle/>
          <a:p>
            <a:fld id="{4AA4D77F-BFCC-4678-8786-233394E64B40}" type="slidenum">
              <a:rPr lang="en-GB" noProof="0" smtClean="0"/>
              <a:pPr/>
              <a:t>27</a:t>
            </a:fld>
            <a:endParaRPr lang="en-GB" noProof="0"/>
          </a:p>
        </p:txBody>
      </p:sp>
    </p:spTree>
    <p:extLst>
      <p:ext uri="{BB962C8B-B14F-4D97-AF65-F5344CB8AC3E}">
        <p14:creationId xmlns:p14="http://schemas.microsoft.com/office/powerpoint/2010/main" val="909778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70"/>
            <a:ext cx="8229600" cy="596214"/>
          </a:xfrm>
        </p:spPr>
        <p:txBody>
          <a:bodyPr/>
          <a:lstStyle/>
          <a:p>
            <a:r>
              <a:rPr lang="en-GB" sz="4000" dirty="0" smtClean="0"/>
              <a:t>Connectivity </a:t>
            </a:r>
            <a:r>
              <a:rPr lang="en-GB" sz="4000" dirty="0"/>
              <a:t>Metrics: </a:t>
            </a:r>
            <a:r>
              <a:rPr lang="en-GB" sz="4000" i="1" dirty="0" smtClean="0"/>
              <a:t>Exchanging</a:t>
            </a:r>
            <a:endParaRPr lang="el-GR" sz="4000" dirty="0"/>
          </a:p>
        </p:txBody>
      </p:sp>
      <p:sp>
        <p:nvSpPr>
          <p:cNvPr id="3" name="Content Placeholder 2"/>
          <p:cNvSpPr>
            <a:spLocks noGrp="1"/>
          </p:cNvSpPr>
          <p:nvPr>
            <p:ph idx="1"/>
          </p:nvPr>
        </p:nvSpPr>
        <p:spPr>
          <a:xfrm>
            <a:off x="0" y="505425"/>
            <a:ext cx="9144000" cy="792088"/>
          </a:xfrm>
        </p:spPr>
        <p:txBody>
          <a:bodyPr/>
          <a:lstStyle/>
          <a:p>
            <a:pPr marL="0" indent="0">
              <a:buNone/>
            </a:pPr>
            <a:r>
              <a:rPr lang="en-US" sz="2400" dirty="0"/>
              <a:t>Then we encountered the question: how to exchange such </a:t>
            </a:r>
            <a:r>
              <a:rPr lang="en-US" sz="2400" dirty="0" smtClean="0"/>
              <a:t>measurements?</a:t>
            </a:r>
            <a:endParaRPr lang="en-US" sz="2400" dirty="0"/>
          </a:p>
          <a:p>
            <a:pPr marL="0" indent="0">
              <a:buNone/>
            </a:pPr>
            <a:r>
              <a:rPr lang="en-US" sz="2400" dirty="0" smtClean="0"/>
              <a:t>We have extended </a:t>
            </a:r>
            <a:r>
              <a:rPr lang="en-US" sz="2400" dirty="0" err="1" smtClean="0"/>
              <a:t>VoID</a:t>
            </a:r>
            <a:r>
              <a:rPr lang="en-US" sz="2400" dirty="0" smtClean="0"/>
              <a:t> (Vocabulary for Interlinked Datasets) for representing and exchanging such metrics (</a:t>
            </a:r>
            <a:r>
              <a:rPr lang="en-US" sz="2400" dirty="0" err="1" smtClean="0">
                <a:solidFill>
                  <a:srgbClr val="FF0000"/>
                </a:solidFill>
              </a:rPr>
              <a:t>VoIDWarehouse</a:t>
            </a:r>
            <a:r>
              <a:rPr lang="en-US" sz="2400" dirty="0" smtClean="0"/>
              <a:t>)</a:t>
            </a:r>
            <a:endParaRPr lang="el-GR" sz="24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82" y="2101755"/>
            <a:ext cx="7236395" cy="4184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4AA4D77F-BFCC-4678-8786-233394E64B40}" type="slidenum">
              <a:rPr lang="en-GB" noProof="0" smtClean="0"/>
              <a:pPr/>
              <a:t>28</a:t>
            </a:fld>
            <a:endParaRPr lang="en-GB" noProof="0"/>
          </a:p>
        </p:txBody>
      </p:sp>
    </p:spTree>
    <p:extLst>
      <p:ext uri="{BB962C8B-B14F-4D97-AF65-F5344CB8AC3E}">
        <p14:creationId xmlns:p14="http://schemas.microsoft.com/office/powerpoint/2010/main" val="47251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wipe(up)">
                                      <p:cBhvr>
                                        <p:cTn id="15"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609600"/>
          </a:xfrm>
        </p:spPr>
        <p:txBody>
          <a:bodyPr/>
          <a:lstStyle/>
          <a:p>
            <a:pPr algn="r"/>
            <a:r>
              <a:rPr lang="en-GB" sz="3600" dirty="0" smtClean="0"/>
              <a:t>Connectivity </a:t>
            </a:r>
            <a:r>
              <a:rPr lang="en-GB" sz="3600" dirty="0"/>
              <a:t>Metrics: </a:t>
            </a:r>
            <a:r>
              <a:rPr lang="en-GB" sz="3600" i="1" dirty="0" smtClean="0"/>
              <a:t>Exchanging </a:t>
            </a:r>
            <a:r>
              <a:rPr lang="en-GB" sz="3600" dirty="0" smtClean="0"/>
              <a:t>(</a:t>
            </a:r>
            <a:r>
              <a:rPr lang="en-GB" sz="3600" dirty="0" err="1" smtClean="0"/>
              <a:t>cont</a:t>
            </a:r>
            <a:r>
              <a:rPr lang="en-GB" sz="3600" dirty="0" smtClean="0"/>
              <a:t>).</a:t>
            </a:r>
            <a:endParaRPr lang="el-GR" sz="3600" dirty="0"/>
          </a:p>
        </p:txBody>
      </p:sp>
      <p:pic>
        <p:nvPicPr>
          <p:cNvPr id="5" name="Picture 2" descr="C:\Users\micha_000\Desktop\mm.jpg"/>
          <p:cNvPicPr>
            <a:picLocks noGrp="1" noChangeAspect="1" noChangeArrowheads="1"/>
          </p:cNvPicPr>
          <p:nvPr>
            <p:ph idx="1"/>
          </p:nvPr>
        </p:nvPicPr>
        <p:blipFill>
          <a:blip r:embed="rId3" cstate="print"/>
          <a:srcRect/>
          <a:stretch>
            <a:fillRect/>
          </a:stretch>
        </p:blipFill>
        <p:spPr bwMode="auto">
          <a:xfrm>
            <a:off x="357158" y="1135574"/>
            <a:ext cx="8229600" cy="2863095"/>
          </a:xfrm>
          <a:prstGeom prst="rect">
            <a:avLst/>
          </a:prstGeom>
          <a:noFill/>
        </p:spPr>
      </p:pic>
      <p:sp>
        <p:nvSpPr>
          <p:cNvPr id="6" name="Content Placeholder 2"/>
          <p:cNvSpPr txBox="1">
            <a:spLocks/>
          </p:cNvSpPr>
          <p:nvPr/>
        </p:nvSpPr>
        <p:spPr bwMode="auto">
          <a:xfrm>
            <a:off x="251520" y="4447942"/>
            <a:ext cx="8679338" cy="1357322"/>
          </a:xfrm>
          <a:prstGeom prst="rect">
            <a:avLst/>
          </a:prstGeom>
          <a:noFill/>
          <a:ln w="9525">
            <a:solidFill>
              <a:srgbClr val="008080"/>
            </a:solidFill>
            <a:miter lim="800000"/>
            <a:headEnd/>
            <a:tailEnd/>
          </a:ln>
        </p:spPr>
        <p:txBody>
          <a:bodyPr/>
          <a:lstStyle/>
          <a:p>
            <a:r>
              <a:rPr lang="en-US" sz="2000" dirty="0" smtClean="0"/>
              <a:t>1. </a:t>
            </a:r>
            <a:r>
              <a:rPr lang="en-US" sz="2000" dirty="0" smtClean="0">
                <a:solidFill>
                  <a:srgbClr val="FF0000"/>
                </a:solidFill>
              </a:rPr>
              <a:t>Compute</a:t>
            </a:r>
            <a:r>
              <a:rPr lang="en-US" sz="2000" dirty="0" smtClean="0"/>
              <a:t> of the Connectivity Metrics-Production of Matrixes</a:t>
            </a:r>
          </a:p>
          <a:p>
            <a:r>
              <a:rPr lang="en-US" sz="2000" dirty="0" smtClean="0"/>
              <a:t>2. </a:t>
            </a:r>
            <a:r>
              <a:rPr lang="en-US" sz="2000" dirty="0" smtClean="0">
                <a:solidFill>
                  <a:srgbClr val="FF0000"/>
                </a:solidFill>
              </a:rPr>
              <a:t>Describe</a:t>
            </a:r>
            <a:r>
              <a:rPr lang="en-US" sz="2000" dirty="0" smtClean="0"/>
              <a:t> the Connectivity Metrics with the proposed </a:t>
            </a:r>
            <a:r>
              <a:rPr lang="en-US" sz="2000" dirty="0" err="1" smtClean="0"/>
              <a:t>VoID</a:t>
            </a:r>
            <a:r>
              <a:rPr lang="en-US" sz="2000" dirty="0" smtClean="0"/>
              <a:t> extension</a:t>
            </a:r>
          </a:p>
          <a:p>
            <a:r>
              <a:rPr lang="en-US" sz="2000" dirty="0" smtClean="0"/>
              <a:t>3. </a:t>
            </a:r>
            <a:r>
              <a:rPr lang="en-GB" sz="2000" dirty="0" smtClean="0">
                <a:solidFill>
                  <a:srgbClr val="FF0000"/>
                </a:solidFill>
              </a:rPr>
              <a:t>Store</a:t>
            </a:r>
            <a:r>
              <a:rPr lang="en-GB" sz="2000" dirty="0" smtClean="0"/>
              <a:t> these triples in a separate graph space</a:t>
            </a:r>
          </a:p>
          <a:p>
            <a:r>
              <a:rPr lang="en-US" sz="2000" dirty="0" smtClean="0"/>
              <a:t>4.</a:t>
            </a:r>
            <a:r>
              <a:rPr lang="en-GB" sz="2000" dirty="0" smtClean="0"/>
              <a:t> </a:t>
            </a:r>
            <a:r>
              <a:rPr lang="en-GB" sz="2000" dirty="0" smtClean="0">
                <a:solidFill>
                  <a:srgbClr val="FF0000"/>
                </a:solidFill>
              </a:rPr>
              <a:t>Retrieve/Query</a:t>
            </a:r>
            <a:r>
              <a:rPr lang="en-GB" sz="2000" dirty="0" smtClean="0"/>
              <a:t> these values from the warehouse using SPARQL queries</a:t>
            </a:r>
            <a:endParaRPr lang="en-US" sz="2000" dirty="0"/>
          </a:p>
        </p:txBody>
      </p:sp>
      <p:sp>
        <p:nvSpPr>
          <p:cNvPr id="3" name="TextBox 2"/>
          <p:cNvSpPr txBox="1"/>
          <p:nvPr/>
        </p:nvSpPr>
        <p:spPr>
          <a:xfrm>
            <a:off x="3370997" y="614145"/>
            <a:ext cx="1910267" cy="369332"/>
          </a:xfrm>
          <a:prstGeom prst="rect">
            <a:avLst/>
          </a:prstGeom>
          <a:noFill/>
        </p:spPr>
        <p:txBody>
          <a:bodyPr wrap="none" rtlCol="0">
            <a:spAutoFit/>
          </a:bodyPr>
          <a:lstStyle/>
          <a:p>
            <a:r>
              <a:rPr lang="en-US" dirty="0" smtClean="0"/>
              <a:t>The entire process</a:t>
            </a:r>
            <a:endParaRPr lang="el-GR"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29</a:t>
            </a:fld>
            <a:endParaRPr lang="en-GB" noProof="0"/>
          </a:p>
        </p:txBody>
      </p:sp>
    </p:spTree>
    <p:extLst>
      <p:ext uri="{BB962C8B-B14F-4D97-AF65-F5344CB8AC3E}">
        <p14:creationId xmlns:p14="http://schemas.microsoft.com/office/powerpoint/2010/main" val="735237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err="1" smtClean="0"/>
              <a:t>iMarine</a:t>
            </a:r>
            <a:r>
              <a:rPr lang="en-US" dirty="0" smtClean="0"/>
              <a:t> Project</a:t>
            </a:r>
            <a:endParaRPr lang="el-GR" dirty="0"/>
          </a:p>
        </p:txBody>
      </p:sp>
      <p:sp>
        <p:nvSpPr>
          <p:cNvPr id="3" name="Content Placeholder 2"/>
          <p:cNvSpPr>
            <a:spLocks noGrp="1"/>
          </p:cNvSpPr>
          <p:nvPr>
            <p:ph idx="1"/>
          </p:nvPr>
        </p:nvSpPr>
        <p:spPr/>
        <p:txBody>
          <a:bodyPr/>
          <a:lstStyle/>
          <a:p>
            <a:r>
              <a:rPr lang="en-US" sz="2800" b="1" u="sng" dirty="0" err="1" smtClean="0">
                <a:solidFill>
                  <a:schemeClr val="tx2"/>
                </a:solidFill>
              </a:rPr>
              <a:t>iMarine</a:t>
            </a:r>
            <a:endParaRPr lang="en-US" sz="2800" b="1" u="sng" dirty="0" smtClean="0">
              <a:solidFill>
                <a:schemeClr val="tx2"/>
              </a:solidFill>
            </a:endParaRPr>
          </a:p>
          <a:p>
            <a:pPr lvl="1"/>
            <a:r>
              <a:rPr lang="en-US" sz="2400" dirty="0"/>
              <a:t>Data e-Infrastructure Initiative for Fisheries Management and Conservation of Marine Living Resources</a:t>
            </a:r>
          </a:p>
          <a:p>
            <a:r>
              <a:rPr lang="en-US" sz="2800" b="1" dirty="0" smtClean="0"/>
              <a:t>Follow-up of</a:t>
            </a:r>
            <a:r>
              <a:rPr lang="en-US" sz="2800" dirty="0" smtClean="0"/>
              <a:t>:</a:t>
            </a:r>
          </a:p>
          <a:p>
            <a:pPr lvl="1"/>
            <a:r>
              <a:rPr lang="en-US" sz="2400" dirty="0" smtClean="0"/>
              <a:t>DILIGENT (2004-2007), D4Science (2008-2010), D4Science-II (2010-2012)</a:t>
            </a:r>
          </a:p>
          <a:p>
            <a:r>
              <a:rPr lang="en-US" sz="2800" b="1" dirty="0" smtClean="0"/>
              <a:t>Duration</a:t>
            </a:r>
            <a:r>
              <a:rPr lang="en-US" sz="2800" dirty="0" smtClean="0"/>
              <a:t>: Nov 2011 – Sep 2014 (35 months)</a:t>
            </a:r>
          </a:p>
          <a:p>
            <a:r>
              <a:rPr lang="en-US" sz="2800" b="1" dirty="0" smtClean="0"/>
              <a:t>Budget</a:t>
            </a:r>
            <a:r>
              <a:rPr lang="en-US" sz="2800" dirty="0" smtClean="0"/>
              <a:t>: 6.3 million </a:t>
            </a:r>
            <a:r>
              <a:rPr lang="el-GR" sz="2800" dirty="0" smtClean="0"/>
              <a:t>€ </a:t>
            </a:r>
            <a:endParaRPr lang="en-US" sz="2800" dirty="0" smtClean="0"/>
          </a:p>
          <a:p>
            <a:r>
              <a:rPr lang="en-US" sz="2800" b="1" dirty="0" smtClean="0"/>
              <a:t>Partners</a:t>
            </a:r>
            <a:r>
              <a:rPr lang="en-US" sz="2800" dirty="0" smtClean="0"/>
              <a:t>: 13 (GR, IT, UK, CH, FR, PH, BR)</a:t>
            </a:r>
            <a:endParaRPr lang="el-GR" sz="2800"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3</a:t>
            </a:fld>
            <a:endParaRPr lang="en-GB" noProof="0"/>
          </a:p>
        </p:txBody>
      </p:sp>
    </p:spTree>
    <p:extLst>
      <p:ext uri="{BB962C8B-B14F-4D97-AF65-F5344CB8AC3E}">
        <p14:creationId xmlns:p14="http://schemas.microsoft.com/office/powerpoint/2010/main" val="33883876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73226" y="1108817"/>
            <a:ext cx="2416628" cy="1839657"/>
            <a:chOff x="597160" y="1230116"/>
            <a:chExt cx="2416628" cy="1839657"/>
          </a:xfrm>
        </p:grpSpPr>
        <p:pic>
          <p:nvPicPr>
            <p:cNvPr id="81" name="Picture 80"/>
            <p:cNvPicPr>
              <a:picLocks noChangeAspect="1"/>
            </p:cNvPicPr>
            <p:nvPr/>
          </p:nvPicPr>
          <p:blipFill>
            <a:blip r:embed="rId2"/>
            <a:stretch>
              <a:fillRect/>
            </a:stretch>
          </p:blipFill>
          <p:spPr>
            <a:xfrm>
              <a:off x="689023" y="1580787"/>
              <a:ext cx="2296772" cy="1470324"/>
            </a:xfrm>
            <a:prstGeom prst="rect">
              <a:avLst/>
            </a:prstGeom>
          </p:spPr>
        </p:pic>
        <p:sp>
          <p:nvSpPr>
            <p:cNvPr id="82" name="TextBox 81"/>
            <p:cNvSpPr txBox="1"/>
            <p:nvPr/>
          </p:nvSpPr>
          <p:spPr>
            <a:xfrm>
              <a:off x="1227434" y="1230116"/>
              <a:ext cx="1219949" cy="369332"/>
            </a:xfrm>
            <a:prstGeom prst="rect">
              <a:avLst/>
            </a:prstGeom>
            <a:noFill/>
          </p:spPr>
          <p:txBody>
            <a:bodyPr wrap="none" rtlCol="0">
              <a:spAutoFit/>
            </a:bodyPr>
            <a:lstStyle/>
            <a:p>
              <a:r>
                <a:rPr lang="en-US" i="1" dirty="0" err="1" smtClean="0"/>
                <a:t>MarineTLO</a:t>
              </a:r>
              <a:endParaRPr lang="el-GR" i="1" dirty="0"/>
            </a:p>
          </p:txBody>
        </p:sp>
        <p:sp>
          <p:nvSpPr>
            <p:cNvPr id="83" name="Rectangle 82"/>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89" name="Group 88"/>
          <p:cNvGrpSpPr/>
          <p:nvPr/>
        </p:nvGrpSpPr>
        <p:grpSpPr>
          <a:xfrm>
            <a:off x="3317617" y="1076551"/>
            <a:ext cx="2416628" cy="1853261"/>
            <a:chOff x="3136642" y="1076551"/>
            <a:chExt cx="2416628" cy="1853261"/>
          </a:xfrm>
        </p:grpSpPr>
        <p:pic>
          <p:nvPicPr>
            <p:cNvPr id="85" name="Picture 84"/>
            <p:cNvPicPr>
              <a:picLocks noChangeAspect="1"/>
            </p:cNvPicPr>
            <p:nvPr/>
          </p:nvPicPr>
          <p:blipFill rotWithShape="1">
            <a:blip r:embed="rId3"/>
            <a:srcRect b="23021"/>
            <a:stretch/>
          </p:blipFill>
          <p:spPr bwMode="auto">
            <a:xfrm>
              <a:off x="3200592" y="1727155"/>
              <a:ext cx="2269486" cy="1137342"/>
            </a:xfrm>
            <a:prstGeom prst="rect">
              <a:avLst/>
            </a:prstGeom>
            <a:noFill/>
            <a:ln w="9525">
              <a:noFill/>
              <a:miter lim="800000"/>
              <a:headEnd/>
              <a:tailEnd/>
            </a:ln>
          </p:spPr>
        </p:pic>
        <p:sp>
          <p:nvSpPr>
            <p:cNvPr id="86" name="TextBox 85"/>
            <p:cNvSpPr txBox="1"/>
            <p:nvPr/>
          </p:nvSpPr>
          <p:spPr>
            <a:xfrm>
              <a:off x="3328265" y="1076551"/>
              <a:ext cx="1893916" cy="646331"/>
            </a:xfrm>
            <a:prstGeom prst="rect">
              <a:avLst/>
            </a:prstGeom>
            <a:noFill/>
          </p:spPr>
          <p:txBody>
            <a:bodyPr wrap="none" rtlCol="0">
              <a:spAutoFit/>
            </a:bodyPr>
            <a:lstStyle/>
            <a:p>
              <a:r>
                <a:rPr lang="en-US" i="1" dirty="0" err="1" smtClean="0"/>
                <a:t>MarineTLO</a:t>
              </a:r>
              <a:r>
                <a:rPr lang="en-US" i="1" dirty="0" smtClean="0"/>
                <a:t>-based </a:t>
              </a:r>
            </a:p>
            <a:p>
              <a:pPr algn="ctr"/>
              <a:r>
                <a:rPr lang="en-US" i="1" dirty="0" smtClean="0"/>
                <a:t>Warehouse</a:t>
              </a:r>
              <a:endParaRPr lang="el-GR" i="1" dirty="0"/>
            </a:p>
          </p:txBody>
        </p:sp>
        <p:sp>
          <p:nvSpPr>
            <p:cNvPr id="87" name="Rectangle 86"/>
            <p:cNvSpPr/>
            <p:nvPr/>
          </p:nvSpPr>
          <p:spPr>
            <a:xfrm>
              <a:off x="3136642" y="1108817"/>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100" name="Group 99"/>
          <p:cNvGrpSpPr/>
          <p:nvPr/>
        </p:nvGrpSpPr>
        <p:grpSpPr>
          <a:xfrm>
            <a:off x="465089" y="3613309"/>
            <a:ext cx="2416628" cy="1837494"/>
            <a:chOff x="6419033" y="1110980"/>
            <a:chExt cx="2416628" cy="1837494"/>
          </a:xfrm>
        </p:grpSpPr>
        <p:pic>
          <p:nvPicPr>
            <p:cNvPr id="97" name="Picture 96"/>
            <p:cNvPicPr>
              <a:picLocks noChangeAspect="1"/>
            </p:cNvPicPr>
            <p:nvPr/>
          </p:nvPicPr>
          <p:blipFill>
            <a:blip r:embed="rId4"/>
            <a:stretch>
              <a:fillRect/>
            </a:stretch>
          </p:blipFill>
          <p:spPr>
            <a:xfrm>
              <a:off x="7548643" y="1876213"/>
              <a:ext cx="1096324" cy="938273"/>
            </a:xfrm>
            <a:prstGeom prst="rect">
              <a:avLst/>
            </a:prstGeom>
          </p:spPr>
        </p:pic>
        <p:pic>
          <p:nvPicPr>
            <p:cNvPr id="9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501" y="1914139"/>
              <a:ext cx="594588" cy="2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 descr="http://docs.openlinksw.com/images/misc/splas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806" y="2295139"/>
              <a:ext cx="868387" cy="6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1" descr="http://www.hydralok.net/fr/files/2013/05/industry-large-icon4-121x1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6197" y="1637384"/>
              <a:ext cx="808852" cy="80118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6419033" y="1127479"/>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99" name="TextBox 98"/>
            <p:cNvSpPr txBox="1"/>
            <p:nvPr/>
          </p:nvSpPr>
          <p:spPr>
            <a:xfrm>
              <a:off x="7053842" y="1110980"/>
              <a:ext cx="1081258" cy="369332"/>
            </a:xfrm>
            <a:prstGeom prst="rect">
              <a:avLst/>
            </a:prstGeom>
            <a:noFill/>
          </p:spPr>
          <p:txBody>
            <a:bodyPr wrap="none" rtlCol="0">
              <a:spAutoFit/>
            </a:bodyPr>
            <a:lstStyle/>
            <a:p>
              <a:r>
                <a:rPr lang="en-US" i="1" dirty="0" err="1" smtClean="0"/>
                <a:t>MatWare</a:t>
              </a:r>
              <a:endParaRPr lang="el-GR" i="1" dirty="0"/>
            </a:p>
          </p:txBody>
        </p:sp>
      </p:grpSp>
      <p:grpSp>
        <p:nvGrpSpPr>
          <p:cNvPr id="116" name="Group 115"/>
          <p:cNvGrpSpPr/>
          <p:nvPr/>
        </p:nvGrpSpPr>
        <p:grpSpPr>
          <a:xfrm>
            <a:off x="3307996" y="3594647"/>
            <a:ext cx="2416628" cy="1839657"/>
            <a:chOff x="3307996" y="3594647"/>
            <a:chExt cx="2416628" cy="1839657"/>
          </a:xfrm>
        </p:grpSpPr>
        <p:grpSp>
          <p:nvGrpSpPr>
            <p:cNvPr id="105" name="Group 104"/>
            <p:cNvGrpSpPr/>
            <p:nvPr/>
          </p:nvGrpSpPr>
          <p:grpSpPr>
            <a:xfrm>
              <a:off x="3307996" y="3594647"/>
              <a:ext cx="2416628" cy="1839657"/>
              <a:chOff x="597160" y="1230116"/>
              <a:chExt cx="2416628" cy="1839657"/>
            </a:xfrm>
          </p:grpSpPr>
          <p:sp>
            <p:nvSpPr>
              <p:cNvPr id="106" name="TextBox 105"/>
              <p:cNvSpPr txBox="1"/>
              <p:nvPr/>
            </p:nvSpPr>
            <p:spPr>
              <a:xfrm>
                <a:off x="1386128" y="1230116"/>
                <a:ext cx="929422" cy="369332"/>
              </a:xfrm>
              <a:prstGeom prst="rect">
                <a:avLst/>
              </a:prstGeom>
              <a:noFill/>
            </p:spPr>
            <p:txBody>
              <a:bodyPr wrap="none" rtlCol="0">
                <a:spAutoFit/>
              </a:bodyPr>
              <a:lstStyle/>
              <a:p>
                <a:r>
                  <a:rPr lang="en-US" i="1" dirty="0" err="1" smtClean="0"/>
                  <a:t>XSearch</a:t>
                </a:r>
                <a:endParaRPr lang="el-GR" i="1" dirty="0"/>
              </a:p>
            </p:txBody>
          </p:sp>
          <p:sp>
            <p:nvSpPr>
              <p:cNvPr id="107" name="Rectangle 106"/>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1" name="Picture 110"/>
            <p:cNvPicPr>
              <a:picLocks noChangeAspect="1"/>
            </p:cNvPicPr>
            <p:nvPr/>
          </p:nvPicPr>
          <p:blipFill>
            <a:blip r:embed="rId8"/>
            <a:stretch>
              <a:fillRect/>
            </a:stretch>
          </p:blipFill>
          <p:spPr>
            <a:xfrm>
              <a:off x="3902040" y="3970955"/>
              <a:ext cx="1412910" cy="1415919"/>
            </a:xfrm>
            <a:prstGeom prst="rect">
              <a:avLst/>
            </a:prstGeom>
          </p:spPr>
        </p:pic>
      </p:grpSp>
      <p:grpSp>
        <p:nvGrpSpPr>
          <p:cNvPr id="115" name="Group 114"/>
          <p:cNvGrpSpPr/>
          <p:nvPr/>
        </p:nvGrpSpPr>
        <p:grpSpPr>
          <a:xfrm>
            <a:off x="6419032" y="1089514"/>
            <a:ext cx="2416628" cy="1839657"/>
            <a:chOff x="405160" y="3585317"/>
            <a:chExt cx="2416628" cy="1839657"/>
          </a:xfrm>
        </p:grpSpPr>
        <p:grpSp>
          <p:nvGrpSpPr>
            <p:cNvPr id="101" name="Group 100"/>
            <p:cNvGrpSpPr/>
            <p:nvPr/>
          </p:nvGrpSpPr>
          <p:grpSpPr>
            <a:xfrm>
              <a:off x="405160" y="3585317"/>
              <a:ext cx="2416628" cy="1839657"/>
              <a:chOff x="597160" y="1230116"/>
              <a:chExt cx="2416628" cy="1839657"/>
            </a:xfrm>
          </p:grpSpPr>
          <p:sp>
            <p:nvSpPr>
              <p:cNvPr id="103" name="TextBox 102"/>
              <p:cNvSpPr txBox="1"/>
              <p:nvPr/>
            </p:nvSpPr>
            <p:spPr>
              <a:xfrm>
                <a:off x="1386128" y="1230116"/>
                <a:ext cx="838691" cy="369332"/>
              </a:xfrm>
              <a:prstGeom prst="rect">
                <a:avLst/>
              </a:prstGeom>
              <a:noFill/>
            </p:spPr>
            <p:txBody>
              <a:bodyPr wrap="none" rtlCol="0">
                <a:spAutoFit/>
              </a:bodyPr>
              <a:lstStyle/>
              <a:p>
                <a:r>
                  <a:rPr lang="en-US" i="1" dirty="0" err="1" smtClean="0"/>
                  <a:t>Ichthys</a:t>
                </a:r>
                <a:endParaRPr lang="el-GR" i="1" dirty="0"/>
              </a:p>
            </p:txBody>
          </p:sp>
          <p:sp>
            <p:nvSpPr>
              <p:cNvPr id="104" name="Rectangle 103"/>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2" name="Picture 111"/>
            <p:cNvPicPr>
              <a:picLocks noChangeAspect="1"/>
            </p:cNvPicPr>
            <p:nvPr/>
          </p:nvPicPr>
          <p:blipFill>
            <a:blip r:embed="rId9"/>
            <a:stretch>
              <a:fillRect/>
            </a:stretch>
          </p:blipFill>
          <p:spPr>
            <a:xfrm>
              <a:off x="786258" y="3904280"/>
              <a:ext cx="1709291" cy="1501108"/>
            </a:xfrm>
            <a:prstGeom prst="rect">
              <a:avLst/>
            </a:prstGeom>
          </p:spPr>
        </p:pic>
      </p:grpSp>
      <p:grpSp>
        <p:nvGrpSpPr>
          <p:cNvPr id="117" name="Group 116"/>
          <p:cNvGrpSpPr/>
          <p:nvPr/>
        </p:nvGrpSpPr>
        <p:grpSpPr>
          <a:xfrm>
            <a:off x="6419033" y="3594647"/>
            <a:ext cx="2416628" cy="1839657"/>
            <a:chOff x="6419033" y="3594647"/>
            <a:chExt cx="2416628" cy="1839657"/>
          </a:xfrm>
        </p:grpSpPr>
        <p:grpSp>
          <p:nvGrpSpPr>
            <p:cNvPr id="108" name="Group 107"/>
            <p:cNvGrpSpPr/>
            <p:nvPr/>
          </p:nvGrpSpPr>
          <p:grpSpPr>
            <a:xfrm>
              <a:off x="6419033" y="3594647"/>
              <a:ext cx="2416628" cy="1839657"/>
              <a:chOff x="597160" y="1230116"/>
              <a:chExt cx="2416628" cy="1839657"/>
            </a:xfrm>
          </p:grpSpPr>
          <p:sp>
            <p:nvSpPr>
              <p:cNvPr id="109" name="TextBox 108"/>
              <p:cNvSpPr txBox="1"/>
              <p:nvPr/>
            </p:nvSpPr>
            <p:spPr>
              <a:xfrm>
                <a:off x="1466278" y="1230116"/>
                <a:ext cx="678391" cy="369332"/>
              </a:xfrm>
              <a:prstGeom prst="rect">
                <a:avLst/>
              </a:prstGeom>
              <a:noFill/>
            </p:spPr>
            <p:txBody>
              <a:bodyPr wrap="none" rtlCol="0">
                <a:spAutoFit/>
              </a:bodyPr>
              <a:lstStyle/>
              <a:p>
                <a:r>
                  <a:rPr lang="en-US" i="1" dirty="0" err="1" smtClean="0"/>
                  <a:t>XLink</a:t>
                </a:r>
                <a:endParaRPr lang="el-GR" i="1" dirty="0"/>
              </a:p>
            </p:txBody>
          </p:sp>
          <p:sp>
            <p:nvSpPr>
              <p:cNvPr id="110" name="Rectangle 109"/>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3" name="Εικόνα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4806" y="4243986"/>
              <a:ext cx="2148663" cy="1022671"/>
            </a:xfrm>
            <a:prstGeom prst="rect">
              <a:avLst/>
            </a:prstGeom>
            <a:ln>
              <a:noFill/>
            </a:ln>
          </p:spPr>
        </p:pic>
      </p:grpSp>
      <p:sp>
        <p:nvSpPr>
          <p:cNvPr id="114" name="Rectangle 113"/>
          <p:cNvSpPr/>
          <p:nvPr/>
        </p:nvSpPr>
        <p:spPr>
          <a:xfrm>
            <a:off x="3178047" y="3514156"/>
            <a:ext cx="2676525" cy="203835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30</a:t>
            </a:fld>
            <a:endParaRPr lang="en-GB" noProof="0"/>
          </a:p>
        </p:txBody>
      </p:sp>
    </p:spTree>
    <p:extLst>
      <p:ext uri="{BB962C8B-B14F-4D97-AF65-F5344CB8AC3E}">
        <p14:creationId xmlns:p14="http://schemas.microsoft.com/office/powerpoint/2010/main" val="1208674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XSearch</a:t>
            </a:r>
            <a:endParaRPr lang="el-GR" dirty="0"/>
          </a:p>
        </p:txBody>
      </p:sp>
      <p:sp>
        <p:nvSpPr>
          <p:cNvPr id="3" name="Content Placeholder 2"/>
          <p:cNvSpPr>
            <a:spLocks noGrp="1"/>
          </p:cNvSpPr>
          <p:nvPr>
            <p:ph idx="1"/>
          </p:nvPr>
        </p:nvSpPr>
        <p:spPr/>
        <p:txBody>
          <a:bodyPr/>
          <a:lstStyle/>
          <a:p>
            <a:r>
              <a:rPr lang="en-US" dirty="0" smtClean="0"/>
              <a:t>A </a:t>
            </a:r>
            <a:r>
              <a:rPr lang="en-US" b="1" u="sng" dirty="0" smtClean="0"/>
              <a:t>fully configurable </a:t>
            </a:r>
            <a:r>
              <a:rPr lang="en-US" dirty="0" smtClean="0"/>
              <a:t>meta-search engine the offers</a:t>
            </a:r>
          </a:p>
          <a:p>
            <a:pPr lvl="1"/>
            <a:r>
              <a:rPr lang="en-US" dirty="0" smtClean="0"/>
              <a:t>Named Entity Extraction</a:t>
            </a:r>
          </a:p>
          <a:p>
            <a:pPr lvl="1"/>
            <a:r>
              <a:rPr lang="en-US" dirty="0" smtClean="0"/>
              <a:t>Textual Clustering</a:t>
            </a:r>
          </a:p>
          <a:p>
            <a:pPr lvl="1"/>
            <a:r>
              <a:rPr lang="en-US" dirty="0" smtClean="0"/>
              <a:t>Faceted search-like exploration</a:t>
            </a:r>
          </a:p>
          <a:p>
            <a:pPr lvl="1"/>
            <a:r>
              <a:rPr lang="en-US" dirty="0" smtClean="0"/>
              <a:t>On-click semantic exploration of the identified entities</a:t>
            </a:r>
          </a:p>
          <a:p>
            <a:pPr lvl="1"/>
            <a:r>
              <a:rPr lang="en-US" dirty="0" smtClean="0"/>
              <a:t>Entity discovery and exploration during plain web browsing</a:t>
            </a:r>
            <a:endParaRPr lang="el-GR"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31</a:t>
            </a:fld>
            <a:endParaRPr lang="en-GB" noProof="0"/>
          </a:p>
        </p:txBody>
      </p:sp>
    </p:spTree>
    <p:extLst>
      <p:ext uri="{BB962C8B-B14F-4D97-AF65-F5344CB8AC3E}">
        <p14:creationId xmlns:p14="http://schemas.microsoft.com/office/powerpoint/2010/main" val="41479760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2725" y="-338788"/>
            <a:ext cx="8229600" cy="1143000"/>
          </a:xfrm>
        </p:spPr>
        <p:txBody>
          <a:bodyPr/>
          <a:lstStyle/>
          <a:p>
            <a:r>
              <a:rPr lang="en-US" dirty="0" err="1" smtClean="0"/>
              <a:t>XSearch</a:t>
            </a:r>
            <a:endParaRPr lang="el-GR" dirty="0"/>
          </a:p>
        </p:txBody>
      </p:sp>
      <p:pic>
        <p:nvPicPr>
          <p:cNvPr id="4" name="Picture 2"/>
          <p:cNvPicPr>
            <a:picLocks noChangeAspect="1" noChangeArrowheads="1"/>
          </p:cNvPicPr>
          <p:nvPr/>
        </p:nvPicPr>
        <p:blipFill>
          <a:blip r:embed="rId2"/>
          <a:srcRect/>
          <a:stretch>
            <a:fillRect/>
          </a:stretch>
        </p:blipFill>
        <p:spPr bwMode="auto">
          <a:xfrm>
            <a:off x="3219450" y="1801813"/>
            <a:ext cx="854075" cy="373062"/>
          </a:xfrm>
          <a:prstGeom prst="rect">
            <a:avLst/>
          </a:prstGeom>
          <a:noFill/>
          <a:ln w="9525">
            <a:noFill/>
            <a:miter lim="800000"/>
            <a:headEnd/>
            <a:tailEnd/>
          </a:ln>
        </p:spPr>
      </p:pic>
      <p:pic>
        <p:nvPicPr>
          <p:cNvPr id="5" name="Picture 4"/>
          <p:cNvPicPr>
            <a:picLocks noChangeAspect="1" noChangeArrowheads="1"/>
          </p:cNvPicPr>
          <p:nvPr/>
        </p:nvPicPr>
        <p:blipFill>
          <a:blip r:embed="rId3"/>
          <a:srcRect l="2896" t="1976"/>
          <a:stretch>
            <a:fillRect/>
          </a:stretch>
        </p:blipFill>
        <p:spPr bwMode="auto">
          <a:xfrm>
            <a:off x="2857500" y="2825750"/>
            <a:ext cx="2884488" cy="1985963"/>
          </a:xfrm>
          <a:prstGeom prst="rect">
            <a:avLst/>
          </a:prstGeom>
          <a:noFill/>
          <a:ln w="9525">
            <a:noFill/>
            <a:miter lim="800000"/>
            <a:headEnd/>
            <a:tailEnd/>
          </a:ln>
        </p:spPr>
      </p:pic>
      <p:grpSp>
        <p:nvGrpSpPr>
          <p:cNvPr id="6" name="Group 42"/>
          <p:cNvGrpSpPr>
            <a:grpSpLocks/>
          </p:cNvGrpSpPr>
          <p:nvPr/>
        </p:nvGrpSpPr>
        <p:grpSpPr bwMode="auto">
          <a:xfrm>
            <a:off x="1916113" y="3033713"/>
            <a:ext cx="415925" cy="906462"/>
            <a:chOff x="2978035" y="23599714"/>
            <a:chExt cx="1441565" cy="3317936"/>
          </a:xfrm>
        </p:grpSpPr>
        <p:cxnSp>
          <p:nvCxnSpPr>
            <p:cNvPr id="7" name="Straight Connector 43"/>
            <p:cNvCxnSpPr>
              <a:cxnSpLocks noChangeShapeType="1"/>
            </p:cNvCxnSpPr>
            <p:nvPr/>
          </p:nvCxnSpPr>
          <p:spPr bwMode="auto">
            <a:xfrm flipH="1">
              <a:off x="3130435" y="25698450"/>
              <a:ext cx="475127" cy="1219200"/>
            </a:xfrm>
            <a:prstGeom prst="line">
              <a:avLst/>
            </a:prstGeom>
            <a:noFill/>
            <a:ln w="50800" algn="ctr">
              <a:solidFill>
                <a:srgbClr val="000000"/>
              </a:solidFill>
              <a:round/>
              <a:headEnd/>
              <a:tailEnd/>
            </a:ln>
          </p:spPr>
        </p:cxnSp>
        <p:cxnSp>
          <p:nvCxnSpPr>
            <p:cNvPr id="8" name="Straight Connector 44"/>
            <p:cNvCxnSpPr>
              <a:cxnSpLocks noChangeShapeType="1"/>
            </p:cNvCxnSpPr>
            <p:nvPr/>
          </p:nvCxnSpPr>
          <p:spPr bwMode="auto">
            <a:xfrm>
              <a:off x="3605562" y="25698450"/>
              <a:ext cx="548811" cy="1219200"/>
            </a:xfrm>
            <a:prstGeom prst="line">
              <a:avLst/>
            </a:prstGeom>
            <a:noFill/>
            <a:ln w="50800" algn="ctr">
              <a:solidFill>
                <a:srgbClr val="000000"/>
              </a:solidFill>
              <a:round/>
              <a:headEnd/>
              <a:tailEnd/>
            </a:ln>
          </p:spPr>
        </p:cxnSp>
        <p:cxnSp>
          <p:nvCxnSpPr>
            <p:cNvPr id="9" name="Straight Connector 45"/>
            <p:cNvCxnSpPr>
              <a:cxnSpLocks noChangeShapeType="1"/>
            </p:cNvCxnSpPr>
            <p:nvPr/>
          </p:nvCxnSpPr>
          <p:spPr bwMode="auto">
            <a:xfrm>
              <a:off x="3587635" y="24338131"/>
              <a:ext cx="1" cy="1623002"/>
            </a:xfrm>
            <a:prstGeom prst="line">
              <a:avLst/>
            </a:prstGeom>
            <a:noFill/>
            <a:ln w="50800" algn="ctr">
              <a:solidFill>
                <a:srgbClr val="000000"/>
              </a:solidFill>
              <a:round/>
              <a:headEnd/>
              <a:tailEnd/>
            </a:ln>
          </p:spPr>
        </p:cxnSp>
        <p:cxnSp>
          <p:nvCxnSpPr>
            <p:cNvPr id="10" name="Straight Connector 46"/>
            <p:cNvCxnSpPr>
              <a:cxnSpLocks noChangeShapeType="1"/>
            </p:cNvCxnSpPr>
            <p:nvPr/>
          </p:nvCxnSpPr>
          <p:spPr bwMode="auto">
            <a:xfrm>
              <a:off x="3605562" y="24479250"/>
              <a:ext cx="814038" cy="1219200"/>
            </a:xfrm>
            <a:prstGeom prst="line">
              <a:avLst/>
            </a:prstGeom>
            <a:noFill/>
            <a:ln w="50800" algn="ctr">
              <a:solidFill>
                <a:srgbClr val="000000"/>
              </a:solidFill>
              <a:round/>
              <a:headEnd/>
              <a:tailEnd/>
            </a:ln>
          </p:spPr>
        </p:cxnSp>
        <p:cxnSp>
          <p:nvCxnSpPr>
            <p:cNvPr id="11" name="Straight Connector 47"/>
            <p:cNvCxnSpPr>
              <a:cxnSpLocks noChangeShapeType="1"/>
            </p:cNvCxnSpPr>
            <p:nvPr/>
          </p:nvCxnSpPr>
          <p:spPr bwMode="auto">
            <a:xfrm flipH="1">
              <a:off x="2978035" y="24479250"/>
              <a:ext cx="609600" cy="1219200"/>
            </a:xfrm>
            <a:prstGeom prst="line">
              <a:avLst/>
            </a:prstGeom>
            <a:noFill/>
            <a:ln w="50800" algn="ctr">
              <a:solidFill>
                <a:srgbClr val="000000"/>
              </a:solidFill>
              <a:round/>
              <a:headEnd/>
              <a:tailEnd/>
            </a:ln>
          </p:spPr>
        </p:cxnSp>
        <p:sp>
          <p:nvSpPr>
            <p:cNvPr id="12" name="Oval 11"/>
            <p:cNvSpPr/>
            <p:nvPr/>
          </p:nvSpPr>
          <p:spPr>
            <a:xfrm>
              <a:off x="3209126" y="23599714"/>
              <a:ext cx="715280" cy="703099"/>
            </a:xfrm>
            <a:prstGeom prst="ellipse">
              <a:avLst/>
            </a:prstGeom>
            <a:noFill/>
            <a:ln w="50800" cap="flat" cmpd="sng" algn="ctr">
              <a:solidFill>
                <a:sysClr val="windowText" lastClr="000000"/>
              </a:solidFill>
              <a:prstDash val="solid"/>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grpSp>
      <p:sp>
        <p:nvSpPr>
          <p:cNvPr id="13" name="Freeform 12"/>
          <p:cNvSpPr/>
          <p:nvPr/>
        </p:nvSpPr>
        <p:spPr>
          <a:xfrm rot="981377">
            <a:off x="2227263" y="2109788"/>
            <a:ext cx="785812" cy="931862"/>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8100" cap="flat" cmpd="sng" algn="ctr">
            <a:solidFill>
              <a:sysClr val="windowText" lastClr="000000"/>
            </a:solidFill>
            <a:prstDash val="solid"/>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14" name="TextBox 13"/>
          <p:cNvSpPr txBox="1"/>
          <p:nvPr/>
        </p:nvSpPr>
        <p:spPr>
          <a:xfrm>
            <a:off x="2460625" y="2527300"/>
            <a:ext cx="608013" cy="425450"/>
          </a:xfrm>
          <a:prstGeom prst="rect">
            <a:avLst/>
          </a:prstGeom>
          <a:noFill/>
        </p:spPr>
        <p:txBody>
          <a:bodyPr wrap="none">
            <a:spAutoFit/>
          </a:bodyPr>
          <a:lstStyle/>
          <a:p>
            <a:pPr algn="ctr">
              <a:lnSpc>
                <a:spcPts val="1300"/>
              </a:lnSpc>
              <a:defRPr/>
            </a:pPr>
            <a:r>
              <a:rPr lang="en-US" sz="1400" dirty="0">
                <a:latin typeface="+mj-lt"/>
                <a:ea typeface="MS PGothic" pitchFamily="34" charset="-128"/>
                <a:cs typeface="Calibri" pitchFamily="34" charset="0"/>
              </a:rPr>
              <a:t>query</a:t>
            </a:r>
            <a:br>
              <a:rPr lang="en-US" sz="1400" dirty="0">
                <a:latin typeface="+mj-lt"/>
                <a:ea typeface="MS PGothic" pitchFamily="34" charset="-128"/>
                <a:cs typeface="Calibri" pitchFamily="34" charset="0"/>
              </a:rPr>
            </a:br>
            <a:r>
              <a:rPr lang="en-US" sz="1400" dirty="0">
                <a:latin typeface="+mj-lt"/>
                <a:ea typeface="MS PGothic" pitchFamily="34" charset="-128"/>
                <a:cs typeface="Calibri" pitchFamily="34" charset="0"/>
              </a:rPr>
              <a:t>terms</a:t>
            </a:r>
            <a:endParaRPr lang="el-GR" sz="1400" dirty="0">
              <a:latin typeface="+mj-lt"/>
              <a:ea typeface="MS PGothic" pitchFamily="34" charset="-128"/>
              <a:cs typeface="Calibri" pitchFamily="34" charset="0"/>
            </a:endParaRPr>
          </a:p>
        </p:txBody>
      </p:sp>
      <p:sp>
        <p:nvSpPr>
          <p:cNvPr id="15" name="Freeform 14"/>
          <p:cNvSpPr/>
          <p:nvPr/>
        </p:nvSpPr>
        <p:spPr>
          <a:xfrm rot="4940078">
            <a:off x="5530057" y="2107406"/>
            <a:ext cx="1131888" cy="1222375"/>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8100" cap="flat" cmpd="sng" algn="ctr">
            <a:solidFill>
              <a:sysClr val="windowText" lastClr="000000"/>
            </a:solidFill>
            <a:prstDash val="solid"/>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16" name="TextBox 15"/>
          <p:cNvSpPr txBox="1"/>
          <p:nvPr/>
        </p:nvSpPr>
        <p:spPr>
          <a:xfrm>
            <a:off x="5237163" y="2665413"/>
            <a:ext cx="1239837" cy="431800"/>
          </a:xfrm>
          <a:prstGeom prst="rect">
            <a:avLst/>
          </a:prstGeom>
          <a:noFill/>
        </p:spPr>
        <p:txBody>
          <a:bodyPr wrap="none">
            <a:spAutoFit/>
          </a:bodyPr>
          <a:lstStyle/>
          <a:p>
            <a:pPr algn="ctr">
              <a:lnSpc>
                <a:spcPts val="1300"/>
              </a:lnSpc>
              <a:defRPr/>
            </a:pPr>
            <a:r>
              <a:rPr lang="en-US" sz="1400" dirty="0">
                <a:latin typeface="+mj-lt"/>
                <a:ea typeface="MS PGothic" pitchFamily="34" charset="-128"/>
                <a:cs typeface="Calibri" pitchFamily="34" charset="0"/>
              </a:rPr>
              <a:t>(top-L) results </a:t>
            </a:r>
          </a:p>
          <a:p>
            <a:pPr algn="ctr">
              <a:lnSpc>
                <a:spcPts val="1300"/>
              </a:lnSpc>
              <a:defRPr/>
            </a:pPr>
            <a:r>
              <a:rPr lang="en-US" sz="1400" dirty="0">
                <a:latin typeface="+mj-lt"/>
                <a:ea typeface="MS PGothic" pitchFamily="34" charset="-128"/>
                <a:cs typeface="Calibri" pitchFamily="34" charset="0"/>
              </a:rPr>
              <a:t>(+ metadata)</a:t>
            </a:r>
            <a:endParaRPr lang="el-GR" sz="1400" dirty="0">
              <a:latin typeface="+mj-lt"/>
              <a:ea typeface="MS PGothic" pitchFamily="34" charset="-128"/>
              <a:cs typeface="Calibri" pitchFamily="34" charset="0"/>
            </a:endParaRPr>
          </a:p>
        </p:txBody>
      </p:sp>
      <p:sp>
        <p:nvSpPr>
          <p:cNvPr id="17" name="Rounded Rectangle 16"/>
          <p:cNvSpPr/>
          <p:nvPr/>
        </p:nvSpPr>
        <p:spPr>
          <a:xfrm>
            <a:off x="6415088" y="3276600"/>
            <a:ext cx="1117600" cy="841375"/>
          </a:xfrm>
          <a:prstGeom prst="roundRect">
            <a:avLst/>
          </a:prstGeom>
          <a:solidFill>
            <a:srgbClr val="9BBB59">
              <a:lumMod val="20000"/>
              <a:lumOff val="80000"/>
            </a:srgbClr>
          </a:solidFill>
          <a:ln w="25400" cap="flat" cmpd="sng" algn="ctr">
            <a:solidFill>
              <a:sysClr val="windowText" lastClr="000000"/>
            </a:solidFill>
            <a:prstDash val="solid"/>
          </a:ln>
          <a:effectLst/>
        </p:spPr>
        <p:txBody>
          <a:bodyPr anchor="ctr"/>
          <a:lstStyle/>
          <a:p>
            <a:pPr algn="ctr" defTabSz="914400" fontAlgn="auto">
              <a:spcBef>
                <a:spcPts val="0"/>
              </a:spcBef>
              <a:spcAft>
                <a:spcPts val="0"/>
              </a:spcAft>
              <a:defRPr/>
            </a:pPr>
            <a:r>
              <a:rPr lang="en-US" b="1" kern="0" dirty="0">
                <a:solidFill>
                  <a:sysClr val="windowText" lastClr="000000"/>
                </a:solidFill>
                <a:latin typeface="Calibri"/>
                <a:ea typeface="+mn-ea"/>
                <a:cs typeface="+mn-cs"/>
              </a:rPr>
              <a:t>Entity </a:t>
            </a:r>
          </a:p>
          <a:p>
            <a:pPr algn="ctr" defTabSz="914400" fontAlgn="auto">
              <a:spcBef>
                <a:spcPts val="0"/>
              </a:spcBef>
              <a:spcAft>
                <a:spcPts val="0"/>
              </a:spcAft>
              <a:defRPr/>
            </a:pPr>
            <a:r>
              <a:rPr lang="en-US" b="1" kern="0" dirty="0">
                <a:solidFill>
                  <a:sysClr val="windowText" lastClr="000000"/>
                </a:solidFill>
                <a:latin typeface="Calibri"/>
                <a:ea typeface="+mn-ea"/>
                <a:cs typeface="+mn-cs"/>
              </a:rPr>
              <a:t>Mining</a:t>
            </a:r>
          </a:p>
        </p:txBody>
      </p:sp>
      <p:sp>
        <p:nvSpPr>
          <p:cNvPr id="18" name="Freeform 17"/>
          <p:cNvSpPr/>
          <p:nvPr/>
        </p:nvSpPr>
        <p:spPr>
          <a:xfrm rot="9825650">
            <a:off x="6327775" y="4349750"/>
            <a:ext cx="723900" cy="628650"/>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8100" cap="flat" cmpd="sng" algn="ctr">
            <a:solidFill>
              <a:sysClr val="windowText" lastClr="000000"/>
            </a:solidFill>
            <a:prstDash val="solid"/>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19" name="Rounded Rectangle 18"/>
          <p:cNvSpPr/>
          <p:nvPr/>
        </p:nvSpPr>
        <p:spPr>
          <a:xfrm>
            <a:off x="5540375" y="5143500"/>
            <a:ext cx="1284288" cy="777875"/>
          </a:xfrm>
          <a:prstGeom prst="roundRect">
            <a:avLst/>
          </a:prstGeom>
          <a:solidFill>
            <a:srgbClr val="9BBB59">
              <a:lumMod val="20000"/>
              <a:lumOff val="80000"/>
            </a:srgbClr>
          </a:solidFill>
          <a:ln w="25400" cap="flat" cmpd="sng" algn="ctr">
            <a:solidFill>
              <a:sysClr val="windowText" lastClr="000000"/>
            </a:solidFill>
            <a:prstDash val="solid"/>
          </a:ln>
          <a:effectLst/>
        </p:spPr>
        <p:txBody>
          <a:bodyPr anchor="ctr"/>
          <a:lstStyle/>
          <a:p>
            <a:pPr algn="ctr" defTabSz="914400" fontAlgn="auto">
              <a:spcBef>
                <a:spcPts val="0"/>
              </a:spcBef>
              <a:spcAft>
                <a:spcPts val="0"/>
              </a:spcAft>
              <a:defRPr/>
            </a:pPr>
            <a:r>
              <a:rPr lang="en-US" b="1" kern="0" dirty="0">
                <a:solidFill>
                  <a:sysClr val="windowText" lastClr="000000"/>
                </a:solidFill>
                <a:latin typeface="Calibri"/>
                <a:ea typeface="+mn-ea"/>
                <a:cs typeface="+mn-cs"/>
              </a:rPr>
              <a:t>Semantic Analysis </a:t>
            </a:r>
          </a:p>
        </p:txBody>
      </p:sp>
      <p:sp>
        <p:nvSpPr>
          <p:cNvPr id="20" name="Freeform 19"/>
          <p:cNvSpPr/>
          <p:nvPr/>
        </p:nvSpPr>
        <p:spPr>
          <a:xfrm rot="17339740">
            <a:off x="5153025" y="4619625"/>
            <a:ext cx="277813" cy="500063"/>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1750" cap="flat" cmpd="sng" algn="ctr">
            <a:solidFill>
              <a:sysClr val="windowText" lastClr="000000">
                <a:lumMod val="65000"/>
                <a:lumOff val="35000"/>
              </a:sysClr>
            </a:solidFill>
            <a:prstDash val="solid"/>
            <a:headEnd type="none"/>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21" name="Rounded Rectangle 20"/>
          <p:cNvSpPr/>
          <p:nvPr/>
        </p:nvSpPr>
        <p:spPr>
          <a:xfrm>
            <a:off x="1835150" y="5056188"/>
            <a:ext cx="2701925" cy="1204912"/>
          </a:xfrm>
          <a:prstGeom prst="roundRect">
            <a:avLst/>
          </a:prstGeom>
          <a:solidFill>
            <a:srgbClr val="9BBB59">
              <a:lumMod val="20000"/>
              <a:lumOff val="80000"/>
            </a:srgbClr>
          </a:solidFill>
          <a:ln w="25400" cap="flat" cmpd="sng" algn="ctr">
            <a:solidFill>
              <a:sysClr val="windowText" lastClr="000000"/>
            </a:solidFill>
            <a:prstDash val="solid"/>
          </a:ln>
          <a:effectLst/>
        </p:spPr>
        <p:txBody>
          <a:bodyPr anchor="ctr"/>
          <a:lstStyle/>
          <a:p>
            <a:pPr algn="ctr" defTabSz="914400" fontAlgn="auto">
              <a:spcBef>
                <a:spcPts val="0"/>
              </a:spcBef>
              <a:spcAft>
                <a:spcPts val="0"/>
              </a:spcAft>
              <a:defRPr/>
            </a:pPr>
            <a:r>
              <a:rPr lang="en-US" b="1" kern="0" dirty="0">
                <a:solidFill>
                  <a:sysClr val="windowText" lastClr="000000"/>
                </a:solidFill>
                <a:latin typeface="Calibri"/>
                <a:ea typeface="+mn-ea"/>
                <a:cs typeface="+mn-cs"/>
              </a:rPr>
              <a:t>Visualization/Interaction</a:t>
            </a:r>
            <a:r>
              <a:rPr lang="en-US" kern="0" dirty="0">
                <a:solidFill>
                  <a:sysClr val="windowText" lastClr="000000"/>
                </a:solidFill>
                <a:latin typeface="Calibri"/>
                <a:ea typeface="+mn-ea"/>
                <a:cs typeface="+mn-cs"/>
              </a:rPr>
              <a:t> </a:t>
            </a:r>
            <a:br>
              <a:rPr lang="en-US" kern="0" dirty="0">
                <a:solidFill>
                  <a:sysClr val="windowText" lastClr="000000"/>
                </a:solidFill>
                <a:latin typeface="Calibri"/>
                <a:ea typeface="+mn-ea"/>
                <a:cs typeface="+mn-cs"/>
              </a:rPr>
            </a:br>
            <a:r>
              <a:rPr lang="en-US" sz="1600" i="1" kern="0" dirty="0">
                <a:solidFill>
                  <a:sysClr val="windowText" lastClr="000000"/>
                </a:solidFill>
                <a:latin typeface="Calibri"/>
                <a:ea typeface="MS PGothic" pitchFamily="34" charset="-128"/>
                <a:cs typeface="+mn-cs"/>
              </a:rPr>
              <a:t>(faceted search, entity exploration, annotation, </a:t>
            </a:r>
            <a:br>
              <a:rPr lang="en-US" sz="1600" i="1" kern="0" dirty="0">
                <a:solidFill>
                  <a:sysClr val="windowText" lastClr="000000"/>
                </a:solidFill>
                <a:latin typeface="Calibri"/>
                <a:ea typeface="MS PGothic" pitchFamily="34" charset="-128"/>
                <a:cs typeface="+mn-cs"/>
              </a:rPr>
            </a:br>
            <a:r>
              <a:rPr lang="en-US" sz="1600" i="1" kern="0" dirty="0">
                <a:solidFill>
                  <a:sysClr val="windowText" lastClr="000000"/>
                </a:solidFill>
                <a:latin typeface="Calibri"/>
                <a:ea typeface="MS PGothic" pitchFamily="34" charset="-128"/>
                <a:cs typeface="+mn-cs"/>
              </a:rPr>
              <a:t>top-k graphs, etc.)</a:t>
            </a:r>
          </a:p>
        </p:txBody>
      </p:sp>
      <p:sp>
        <p:nvSpPr>
          <p:cNvPr id="22" name="TextBox 21"/>
          <p:cNvSpPr txBox="1"/>
          <p:nvPr/>
        </p:nvSpPr>
        <p:spPr>
          <a:xfrm>
            <a:off x="6854825" y="4541838"/>
            <a:ext cx="1514475" cy="307975"/>
          </a:xfrm>
          <a:prstGeom prst="rect">
            <a:avLst/>
          </a:prstGeom>
          <a:noFill/>
        </p:spPr>
        <p:txBody>
          <a:bodyPr wrap="none">
            <a:spAutoFit/>
          </a:bodyPr>
          <a:lstStyle/>
          <a:p>
            <a:pPr>
              <a:defRPr/>
            </a:pPr>
            <a:r>
              <a:rPr lang="en-US" sz="1400" dirty="0">
                <a:latin typeface="+mj-lt"/>
                <a:ea typeface="MS PGothic" pitchFamily="34" charset="-128"/>
                <a:cs typeface="Calibri" pitchFamily="34" charset="0"/>
              </a:rPr>
              <a:t>entities / contents</a:t>
            </a:r>
            <a:endParaRPr lang="el-GR" sz="1400" dirty="0">
              <a:latin typeface="+mj-lt"/>
              <a:ea typeface="MS PGothic" pitchFamily="34" charset="-128"/>
              <a:cs typeface="Calibri" pitchFamily="34" charset="0"/>
            </a:endParaRPr>
          </a:p>
        </p:txBody>
      </p:sp>
      <p:sp>
        <p:nvSpPr>
          <p:cNvPr id="23" name="Freeform 22"/>
          <p:cNvSpPr/>
          <p:nvPr/>
        </p:nvSpPr>
        <p:spPr>
          <a:xfrm rot="13475127">
            <a:off x="4751388" y="5214938"/>
            <a:ext cx="549275" cy="546100"/>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8100" cap="flat" cmpd="sng" algn="ctr">
            <a:solidFill>
              <a:sysClr val="windowText" lastClr="000000"/>
            </a:solidFill>
            <a:prstDash val="solid"/>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24" name="TextBox 23"/>
          <p:cNvSpPr txBox="1"/>
          <p:nvPr/>
        </p:nvSpPr>
        <p:spPr>
          <a:xfrm>
            <a:off x="4594225" y="5629275"/>
            <a:ext cx="900113" cy="522288"/>
          </a:xfrm>
          <a:prstGeom prst="rect">
            <a:avLst/>
          </a:prstGeom>
          <a:noFill/>
        </p:spPr>
        <p:txBody>
          <a:bodyPr wrap="none">
            <a:spAutoFit/>
          </a:bodyPr>
          <a:lstStyle/>
          <a:p>
            <a:pPr algn="ctr">
              <a:defRPr/>
            </a:pPr>
            <a:r>
              <a:rPr lang="en-US" sz="1400" dirty="0">
                <a:latin typeface="+mj-lt"/>
                <a:ea typeface="MS PGothic" pitchFamily="34" charset="-128"/>
                <a:cs typeface="Calibri" pitchFamily="34" charset="0"/>
              </a:rPr>
              <a:t>semantic</a:t>
            </a:r>
            <a:br>
              <a:rPr lang="en-US" sz="1400" dirty="0">
                <a:latin typeface="+mj-lt"/>
                <a:ea typeface="MS PGothic" pitchFamily="34" charset="-128"/>
                <a:cs typeface="Calibri" pitchFamily="34" charset="0"/>
              </a:rPr>
            </a:br>
            <a:r>
              <a:rPr lang="en-US" sz="1400" dirty="0">
                <a:latin typeface="+mj-lt"/>
                <a:ea typeface="MS PGothic" pitchFamily="34" charset="-128"/>
                <a:cs typeface="Calibri" pitchFamily="34" charset="0"/>
              </a:rPr>
              <a:t>data</a:t>
            </a:r>
            <a:endParaRPr lang="el-GR" sz="1400" dirty="0">
              <a:latin typeface="+mj-lt"/>
              <a:ea typeface="MS PGothic" pitchFamily="34" charset="-128"/>
              <a:cs typeface="Calibri" pitchFamily="34" charset="0"/>
            </a:endParaRPr>
          </a:p>
        </p:txBody>
      </p:sp>
      <p:sp>
        <p:nvSpPr>
          <p:cNvPr id="25" name="Freeform 24"/>
          <p:cNvSpPr/>
          <p:nvPr/>
        </p:nvSpPr>
        <p:spPr>
          <a:xfrm rot="3299113">
            <a:off x="5822157" y="3347243"/>
            <a:ext cx="374650" cy="569913"/>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1750" cap="flat" cmpd="sng" algn="ctr">
            <a:solidFill>
              <a:sysClr val="windowText" lastClr="000000">
                <a:lumMod val="65000"/>
                <a:lumOff val="35000"/>
              </a:sysClr>
            </a:solidFill>
            <a:prstDash val="solid"/>
            <a:headEnd type="arrow"/>
            <a:tailEnd type="none"/>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26" name="Freeform 25"/>
          <p:cNvSpPr/>
          <p:nvPr/>
        </p:nvSpPr>
        <p:spPr>
          <a:xfrm rot="18556128">
            <a:off x="6652420" y="5761831"/>
            <a:ext cx="379412" cy="288925"/>
          </a:xfrm>
          <a:custGeom>
            <a:avLst/>
            <a:gdLst>
              <a:gd name="connsiteX0" fmla="*/ 37386 w 304121"/>
              <a:gd name="connsiteY0" fmla="*/ 0 h 216126"/>
              <a:gd name="connsiteX1" fmla="*/ 5636 w 304121"/>
              <a:gd name="connsiteY1" fmla="*/ 133350 h 216126"/>
              <a:gd name="connsiteX2" fmla="*/ 138986 w 304121"/>
              <a:gd name="connsiteY2" fmla="*/ 215900 h 216126"/>
              <a:gd name="connsiteX3" fmla="*/ 291386 w 304121"/>
              <a:gd name="connsiteY3" fmla="*/ 152400 h 216126"/>
              <a:gd name="connsiteX4" fmla="*/ 285036 w 304121"/>
              <a:gd name="connsiteY4" fmla="*/ 0 h 21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21" h="216126">
                <a:moveTo>
                  <a:pt x="37386" y="0"/>
                </a:moveTo>
                <a:cubicBezTo>
                  <a:pt x="13044" y="48683"/>
                  <a:pt x="-11297" y="97367"/>
                  <a:pt x="5636" y="133350"/>
                </a:cubicBezTo>
                <a:cubicBezTo>
                  <a:pt x="22569" y="169333"/>
                  <a:pt x="91361" y="212725"/>
                  <a:pt x="138986" y="215900"/>
                </a:cubicBezTo>
                <a:cubicBezTo>
                  <a:pt x="186611" y="219075"/>
                  <a:pt x="267044" y="188383"/>
                  <a:pt x="291386" y="152400"/>
                </a:cubicBezTo>
                <a:cubicBezTo>
                  <a:pt x="315728" y="116417"/>
                  <a:pt x="300382" y="58208"/>
                  <a:pt x="285036" y="0"/>
                </a:cubicBezTo>
              </a:path>
            </a:pathLst>
          </a:custGeom>
          <a:noFill/>
          <a:ln w="31750" cap="flat" cmpd="sng" algn="ctr">
            <a:solidFill>
              <a:sysClr val="windowText" lastClr="000000">
                <a:lumMod val="65000"/>
                <a:lumOff val="35000"/>
              </a:sysClr>
            </a:solidFill>
            <a:prstDash val="solid"/>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27" name="Freeform 26"/>
          <p:cNvSpPr/>
          <p:nvPr/>
        </p:nvSpPr>
        <p:spPr>
          <a:xfrm rot="227984">
            <a:off x="2871788" y="4448175"/>
            <a:ext cx="277812" cy="463550"/>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1750" cap="flat" cmpd="sng" algn="ctr">
            <a:solidFill>
              <a:sysClr val="windowText" lastClr="000000">
                <a:lumMod val="65000"/>
                <a:lumOff val="35000"/>
              </a:sysClr>
            </a:solidFill>
            <a:prstDash val="solid"/>
            <a:headEnd type="none"/>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28" name="Freeform 27"/>
          <p:cNvSpPr/>
          <p:nvPr/>
        </p:nvSpPr>
        <p:spPr>
          <a:xfrm rot="19882572">
            <a:off x="1878013" y="4195763"/>
            <a:ext cx="292100" cy="658812"/>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8100" cap="flat" cmpd="sng" algn="ctr">
            <a:solidFill>
              <a:sysClr val="windowText" lastClr="000000"/>
            </a:solidFill>
            <a:prstDash val="solid"/>
            <a:headEnd type="arrow"/>
            <a:tailEnd type="none"/>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29" name="Freeform 28"/>
          <p:cNvSpPr/>
          <p:nvPr/>
        </p:nvSpPr>
        <p:spPr>
          <a:xfrm rot="13917707">
            <a:off x="5838032" y="3540919"/>
            <a:ext cx="417512" cy="577850"/>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1750" cap="flat" cmpd="sng" algn="ctr">
            <a:solidFill>
              <a:sysClr val="windowText" lastClr="000000">
                <a:lumMod val="65000"/>
                <a:lumOff val="35000"/>
              </a:sysClr>
            </a:solidFill>
            <a:prstDash val="solid"/>
            <a:headEnd type="arrow"/>
            <a:tailEnd type="none"/>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30" name="Freeform 29"/>
          <p:cNvSpPr/>
          <p:nvPr/>
        </p:nvSpPr>
        <p:spPr>
          <a:xfrm rot="6614496">
            <a:off x="5334001" y="4551362"/>
            <a:ext cx="277812" cy="500063"/>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1750" cap="flat" cmpd="sng" algn="ctr">
            <a:solidFill>
              <a:sysClr val="windowText" lastClr="000000">
                <a:lumMod val="65000"/>
                <a:lumOff val="35000"/>
              </a:sysClr>
            </a:solidFill>
            <a:prstDash val="solid"/>
            <a:headEnd type="none"/>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31" name="Freeform 30"/>
          <p:cNvSpPr/>
          <p:nvPr/>
        </p:nvSpPr>
        <p:spPr>
          <a:xfrm rot="10710786">
            <a:off x="2989263" y="4576763"/>
            <a:ext cx="277812" cy="384175"/>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1750" cap="flat" cmpd="sng" algn="ctr">
            <a:solidFill>
              <a:sysClr val="windowText" lastClr="000000">
                <a:lumMod val="65000"/>
                <a:lumOff val="35000"/>
              </a:sysClr>
            </a:solidFill>
            <a:prstDash val="solid"/>
            <a:headEnd type="none"/>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32" name="Freeform 31"/>
          <p:cNvSpPr/>
          <p:nvPr/>
        </p:nvSpPr>
        <p:spPr>
          <a:xfrm rot="9302886">
            <a:off x="2057400" y="4149725"/>
            <a:ext cx="292100" cy="657225"/>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8100" cap="flat" cmpd="sng" algn="ctr">
            <a:solidFill>
              <a:sysClr val="windowText" lastClr="000000"/>
            </a:solidFill>
            <a:prstDash val="solid"/>
            <a:headEnd type="arrow"/>
            <a:tailEnd type="none"/>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grpSp>
        <p:nvGrpSpPr>
          <p:cNvPr id="33" name="Group 32"/>
          <p:cNvGrpSpPr>
            <a:grpSpLocks/>
          </p:cNvGrpSpPr>
          <p:nvPr/>
        </p:nvGrpSpPr>
        <p:grpSpPr bwMode="auto">
          <a:xfrm>
            <a:off x="3179763" y="1779588"/>
            <a:ext cx="2135187" cy="874712"/>
            <a:chOff x="2646483" y="1600200"/>
            <a:chExt cx="1582617" cy="647700"/>
          </a:xfrm>
        </p:grpSpPr>
        <p:pic>
          <p:nvPicPr>
            <p:cNvPr id="34" name="Picture 2" descr="C:\Users\Pavlos\Desktop\opensearch_logo.gif"/>
            <p:cNvPicPr>
              <a:picLocks noChangeAspect="1" noChangeArrowheads="1"/>
            </p:cNvPicPr>
            <p:nvPr/>
          </p:nvPicPr>
          <p:blipFill>
            <a:blip r:embed="rId4"/>
            <a:srcRect/>
            <a:stretch>
              <a:fillRect/>
            </a:stretch>
          </p:blipFill>
          <p:spPr bwMode="auto">
            <a:xfrm>
              <a:off x="2831529" y="1909510"/>
              <a:ext cx="1232535" cy="308898"/>
            </a:xfrm>
            <a:prstGeom prst="rect">
              <a:avLst/>
            </a:prstGeom>
            <a:noFill/>
            <a:ln w="9525">
              <a:noFill/>
              <a:miter lim="800000"/>
              <a:headEnd/>
              <a:tailEnd/>
            </a:ln>
          </p:spPr>
        </p:pic>
        <p:pic>
          <p:nvPicPr>
            <p:cNvPr id="35" name="Picture 3" descr="C:\Users\Pavlos\Desktop\images.jpg"/>
            <p:cNvPicPr>
              <a:picLocks noChangeAspect="1" noChangeArrowheads="1"/>
            </p:cNvPicPr>
            <p:nvPr/>
          </p:nvPicPr>
          <p:blipFill>
            <a:blip r:embed="rId5"/>
            <a:srcRect/>
            <a:stretch>
              <a:fillRect/>
            </a:stretch>
          </p:blipFill>
          <p:spPr bwMode="auto">
            <a:xfrm>
              <a:off x="3329797" y="1695776"/>
              <a:ext cx="462759" cy="167487"/>
            </a:xfrm>
            <a:prstGeom prst="rect">
              <a:avLst/>
            </a:prstGeom>
            <a:noFill/>
            <a:ln w="9525">
              <a:noFill/>
              <a:miter lim="800000"/>
              <a:headEnd/>
              <a:tailEnd/>
            </a:ln>
          </p:spPr>
        </p:pic>
        <p:sp>
          <p:nvSpPr>
            <p:cNvPr id="36" name="Rounded Rectangle 35"/>
            <p:cNvSpPr/>
            <p:nvPr/>
          </p:nvSpPr>
          <p:spPr>
            <a:xfrm>
              <a:off x="2646483" y="1600200"/>
              <a:ext cx="1582617" cy="647700"/>
            </a:xfrm>
            <a:prstGeom prst="roundRect">
              <a:avLst>
                <a:gd name="adj" fmla="val 69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i="1" dirty="0">
                <a:solidFill>
                  <a:schemeClr val="tx1"/>
                </a:solidFill>
              </a:endParaRPr>
            </a:p>
          </p:txBody>
        </p:sp>
        <p:pic>
          <p:nvPicPr>
            <p:cNvPr id="37" name="Picture 4" descr="C:\Users\Pavlos\Desktop\bing.png"/>
            <p:cNvPicPr>
              <a:picLocks noChangeAspect="1" noChangeArrowheads="1"/>
            </p:cNvPicPr>
            <p:nvPr/>
          </p:nvPicPr>
          <p:blipFill>
            <a:blip r:embed="rId6"/>
            <a:srcRect/>
            <a:stretch>
              <a:fillRect/>
            </a:stretch>
          </p:blipFill>
          <p:spPr bwMode="auto">
            <a:xfrm>
              <a:off x="3829081" y="1666672"/>
              <a:ext cx="390649" cy="219076"/>
            </a:xfrm>
            <a:prstGeom prst="rect">
              <a:avLst/>
            </a:prstGeom>
            <a:noFill/>
            <a:ln w="9525">
              <a:noFill/>
              <a:miter lim="800000"/>
              <a:headEnd/>
              <a:tailEnd/>
            </a:ln>
          </p:spPr>
        </p:pic>
      </p:grpSp>
      <p:pic>
        <p:nvPicPr>
          <p:cNvPr id="38" name="Picture 3"/>
          <p:cNvPicPr>
            <a:picLocks noChangeAspect="1" noChangeArrowheads="1"/>
          </p:cNvPicPr>
          <p:nvPr/>
        </p:nvPicPr>
        <p:blipFill>
          <a:blip r:embed="rId7"/>
          <a:srcRect/>
          <a:stretch>
            <a:fillRect/>
          </a:stretch>
        </p:blipFill>
        <p:spPr bwMode="auto">
          <a:xfrm>
            <a:off x="3490913" y="558800"/>
            <a:ext cx="1560512" cy="1081088"/>
          </a:xfrm>
          <a:prstGeom prst="rect">
            <a:avLst/>
          </a:prstGeom>
          <a:noFill/>
          <a:ln w="3175">
            <a:solidFill>
              <a:srgbClr val="121C48"/>
            </a:solidFill>
            <a:miter lim="800000"/>
            <a:headEnd/>
            <a:tailEnd/>
          </a:ln>
        </p:spPr>
      </p:pic>
      <p:sp>
        <p:nvSpPr>
          <p:cNvPr id="39" name="Freeform 38"/>
          <p:cNvSpPr/>
          <p:nvPr/>
        </p:nvSpPr>
        <p:spPr>
          <a:xfrm rot="981377">
            <a:off x="2409825" y="920750"/>
            <a:ext cx="738188" cy="2109788"/>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8100" cap="flat" cmpd="sng" algn="ctr">
            <a:solidFill>
              <a:sysClr val="windowText" lastClr="000000"/>
            </a:solidFill>
            <a:prstDash val="solid"/>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40" name="TextBox 39"/>
          <p:cNvSpPr txBox="1"/>
          <p:nvPr/>
        </p:nvSpPr>
        <p:spPr>
          <a:xfrm>
            <a:off x="1933575" y="1217613"/>
            <a:ext cx="850900" cy="400050"/>
          </a:xfrm>
          <a:prstGeom prst="rect">
            <a:avLst/>
          </a:prstGeom>
          <a:noFill/>
        </p:spPr>
        <p:txBody>
          <a:bodyPr wrap="none">
            <a:spAutoFit/>
          </a:bodyPr>
          <a:lstStyle/>
          <a:p>
            <a:pPr algn="ctr">
              <a:lnSpc>
                <a:spcPts val="1200"/>
              </a:lnSpc>
              <a:defRPr/>
            </a:pPr>
            <a:r>
              <a:rPr lang="en-US" sz="1400" dirty="0">
                <a:latin typeface="+mj-lt"/>
                <a:ea typeface="MS PGothic" pitchFamily="34" charset="-128"/>
                <a:cs typeface="Calibri" pitchFamily="34" charset="0"/>
              </a:rPr>
              <a:t>web</a:t>
            </a:r>
            <a:br>
              <a:rPr lang="en-US" sz="1400" dirty="0">
                <a:latin typeface="+mj-lt"/>
                <a:ea typeface="MS PGothic" pitchFamily="34" charset="-128"/>
                <a:cs typeface="Calibri" pitchFamily="34" charset="0"/>
              </a:rPr>
            </a:br>
            <a:r>
              <a:rPr lang="en-US" sz="1400" dirty="0">
                <a:latin typeface="+mj-lt"/>
                <a:ea typeface="MS PGothic" pitchFamily="34" charset="-128"/>
                <a:cs typeface="Calibri" pitchFamily="34" charset="0"/>
              </a:rPr>
              <a:t>browsing</a:t>
            </a:r>
            <a:endParaRPr lang="el-GR" sz="1400" dirty="0">
              <a:latin typeface="+mj-lt"/>
              <a:ea typeface="MS PGothic" pitchFamily="34" charset="-128"/>
              <a:cs typeface="Calibri" pitchFamily="34" charset="0"/>
            </a:endParaRPr>
          </a:p>
        </p:txBody>
      </p:sp>
      <p:sp>
        <p:nvSpPr>
          <p:cNvPr id="41" name="Freeform 40"/>
          <p:cNvSpPr/>
          <p:nvPr/>
        </p:nvSpPr>
        <p:spPr>
          <a:xfrm rot="4940078">
            <a:off x="4929187" y="1303338"/>
            <a:ext cx="2416175" cy="1670050"/>
          </a:xfrm>
          <a:custGeom>
            <a:avLst/>
            <a:gdLst>
              <a:gd name="connsiteX0" fmla="*/ 0 w 1571625"/>
              <a:gd name="connsiteY0" fmla="*/ 1314450 h 1314450"/>
              <a:gd name="connsiteX1" fmla="*/ 314325 w 1571625"/>
              <a:gd name="connsiteY1" fmla="*/ 571500 h 1314450"/>
              <a:gd name="connsiteX2" fmla="*/ 1571625 w 1571625"/>
              <a:gd name="connsiteY2" fmla="*/ 0 h 1314450"/>
              <a:gd name="connsiteX0" fmla="*/ 0 w 1571625"/>
              <a:gd name="connsiteY0" fmla="*/ 1314450 h 1314450"/>
              <a:gd name="connsiteX1" fmla="*/ 428625 w 1571625"/>
              <a:gd name="connsiteY1" fmla="*/ 457200 h 1314450"/>
              <a:gd name="connsiteX2" fmla="*/ 1571625 w 1571625"/>
              <a:gd name="connsiteY2" fmla="*/ 0 h 1314450"/>
              <a:gd name="connsiteX0" fmla="*/ 0 w 1571625"/>
              <a:gd name="connsiteY0" fmla="*/ 1314450 h 1314450"/>
              <a:gd name="connsiteX1" fmla="*/ 600075 w 1571625"/>
              <a:gd name="connsiteY1" fmla="*/ 457200 h 1314450"/>
              <a:gd name="connsiteX2" fmla="*/ 1571625 w 1571625"/>
              <a:gd name="connsiteY2" fmla="*/ 0 h 1314450"/>
            </a:gdLst>
            <a:ahLst/>
            <a:cxnLst>
              <a:cxn ang="0">
                <a:pos x="connsiteX0" y="connsiteY0"/>
              </a:cxn>
              <a:cxn ang="0">
                <a:pos x="connsiteX1" y="connsiteY1"/>
              </a:cxn>
              <a:cxn ang="0">
                <a:pos x="connsiteX2" y="connsiteY2"/>
              </a:cxn>
            </a:cxnLst>
            <a:rect l="l" t="t" r="r" b="b"/>
            <a:pathLst>
              <a:path w="1571625" h="1314450">
                <a:moveTo>
                  <a:pt x="0" y="1314450"/>
                </a:moveTo>
                <a:cubicBezTo>
                  <a:pt x="26194" y="1052512"/>
                  <a:pt x="338138" y="676275"/>
                  <a:pt x="600075" y="457200"/>
                </a:cubicBezTo>
                <a:cubicBezTo>
                  <a:pt x="862012" y="238125"/>
                  <a:pt x="1073943" y="176212"/>
                  <a:pt x="1571625" y="0"/>
                </a:cubicBezTo>
              </a:path>
            </a:pathLst>
          </a:custGeom>
          <a:noFill/>
          <a:ln w="38100" cap="flat" cmpd="sng" algn="ctr">
            <a:solidFill>
              <a:sysClr val="windowText" lastClr="000000"/>
            </a:solidFill>
            <a:prstDash val="solid"/>
            <a:tailEnd type="arrow"/>
          </a:ln>
          <a:effectLst/>
        </p:spPr>
        <p:txBody>
          <a:bodyPr anchor="ctr"/>
          <a:lstStyle/>
          <a:p>
            <a:pPr algn="ctr" defTabSz="914400" fontAlgn="auto">
              <a:spcBef>
                <a:spcPts val="0"/>
              </a:spcBef>
              <a:spcAft>
                <a:spcPts val="0"/>
              </a:spcAft>
              <a:defRPr/>
            </a:pPr>
            <a:endParaRPr lang="el-GR" kern="0">
              <a:solidFill>
                <a:sysClr val="window" lastClr="FFFFFF"/>
              </a:solidFill>
              <a:latin typeface="Calibri"/>
              <a:ea typeface="+mn-ea"/>
              <a:cs typeface="+mn-cs"/>
            </a:endParaRPr>
          </a:p>
        </p:txBody>
      </p:sp>
      <p:sp>
        <p:nvSpPr>
          <p:cNvPr id="42" name="TextBox 41"/>
          <p:cNvSpPr txBox="1"/>
          <p:nvPr/>
        </p:nvSpPr>
        <p:spPr>
          <a:xfrm>
            <a:off x="6424613" y="1617663"/>
            <a:ext cx="819150" cy="265112"/>
          </a:xfrm>
          <a:prstGeom prst="rect">
            <a:avLst/>
          </a:prstGeom>
          <a:noFill/>
        </p:spPr>
        <p:txBody>
          <a:bodyPr wrap="none">
            <a:spAutoFit/>
          </a:bodyPr>
          <a:lstStyle/>
          <a:p>
            <a:pPr algn="ctr">
              <a:lnSpc>
                <a:spcPts val="1300"/>
              </a:lnSpc>
              <a:defRPr/>
            </a:pPr>
            <a:r>
              <a:rPr lang="en-US" sz="1400" dirty="0">
                <a:latin typeface="+mj-lt"/>
                <a:ea typeface="MS PGothic" pitchFamily="34" charset="-128"/>
                <a:cs typeface="Calibri" pitchFamily="34" charset="0"/>
              </a:rPr>
              <a:t>contents</a:t>
            </a:r>
            <a:endParaRPr lang="el-GR" sz="1400" dirty="0">
              <a:latin typeface="+mj-lt"/>
              <a:ea typeface="MS PGothic" pitchFamily="34" charset="-128"/>
              <a:cs typeface="Calibri" pitchFamily="34" charset="0"/>
            </a:endParaRPr>
          </a:p>
        </p:txBody>
      </p:sp>
      <p:sp>
        <p:nvSpPr>
          <p:cNvPr id="43" name="TextBox 42"/>
          <p:cNvSpPr txBox="1"/>
          <p:nvPr/>
        </p:nvSpPr>
        <p:spPr>
          <a:xfrm>
            <a:off x="7011988" y="5316538"/>
            <a:ext cx="1789112" cy="1169987"/>
          </a:xfrm>
          <a:prstGeom prst="rect">
            <a:avLst/>
          </a:prstGeom>
          <a:noFill/>
        </p:spPr>
        <p:txBody>
          <a:bodyPr>
            <a:spAutoFit/>
          </a:bodyPr>
          <a:lstStyle/>
          <a:p>
            <a:pPr marL="88900" indent="-88900">
              <a:buFont typeface="Arial" pitchFamily="34" charset="0"/>
              <a:buChar char="•"/>
              <a:defRPr/>
            </a:pPr>
            <a:r>
              <a:rPr lang="en-US" sz="1400" dirty="0">
                <a:latin typeface="+mj-lt"/>
                <a:ea typeface="MS PGothic" pitchFamily="34" charset="-128"/>
                <a:cs typeface="Calibri" pitchFamily="34" charset="0"/>
              </a:rPr>
              <a:t>Retrieving more </a:t>
            </a:r>
            <a:br>
              <a:rPr lang="en-US" sz="1400" dirty="0">
                <a:latin typeface="+mj-lt"/>
                <a:ea typeface="MS PGothic" pitchFamily="34" charset="-128"/>
                <a:cs typeface="Calibri" pitchFamily="34" charset="0"/>
              </a:rPr>
            </a:br>
            <a:r>
              <a:rPr lang="en-US" sz="1400" dirty="0">
                <a:latin typeface="+mj-lt"/>
                <a:ea typeface="MS PGothic" pitchFamily="34" charset="-128"/>
                <a:cs typeface="Calibri" pitchFamily="34" charset="0"/>
              </a:rPr>
              <a:t>properties</a:t>
            </a:r>
          </a:p>
          <a:p>
            <a:pPr marL="88900" indent="-88900">
              <a:buFont typeface="Arial" pitchFamily="34" charset="0"/>
              <a:buChar char="•"/>
              <a:defRPr/>
            </a:pPr>
            <a:r>
              <a:rPr lang="en-US" sz="1400" dirty="0">
                <a:latin typeface="+mj-lt"/>
                <a:ea typeface="MS PGothic" pitchFamily="34" charset="-128"/>
                <a:cs typeface="Calibri" pitchFamily="34" charset="0"/>
              </a:rPr>
              <a:t>Ranking</a:t>
            </a:r>
          </a:p>
          <a:p>
            <a:pPr marL="88900" indent="-88900">
              <a:buFont typeface="Arial" pitchFamily="34" charset="0"/>
              <a:buChar char="•"/>
              <a:defRPr/>
            </a:pPr>
            <a:r>
              <a:rPr lang="en-US" sz="1400" dirty="0">
                <a:latin typeface="+mj-lt"/>
                <a:ea typeface="MS PGothic" pitchFamily="34" charset="-128"/>
                <a:cs typeface="Calibri" pitchFamily="34" charset="0"/>
              </a:rPr>
              <a:t>Grouping</a:t>
            </a:r>
          </a:p>
          <a:p>
            <a:pPr marL="88900" indent="-88900">
              <a:buFont typeface="Arial" pitchFamily="34" charset="0"/>
              <a:buChar char="•"/>
              <a:defRPr/>
            </a:pPr>
            <a:r>
              <a:rPr lang="en-US" sz="1400" dirty="0">
                <a:latin typeface="+mj-lt"/>
                <a:ea typeface="MS PGothic" pitchFamily="34" charset="-128"/>
                <a:cs typeface="Calibri" pitchFamily="34" charset="0"/>
              </a:rPr>
              <a:t>…</a:t>
            </a:r>
            <a:endParaRPr lang="el-GR" sz="1400" dirty="0">
              <a:latin typeface="+mj-lt"/>
              <a:ea typeface="MS PGothic" pitchFamily="34" charset="-128"/>
              <a:cs typeface="Calibri" pitchFamily="34" charset="0"/>
            </a:endParaRPr>
          </a:p>
        </p:txBody>
      </p:sp>
      <p:sp>
        <p:nvSpPr>
          <p:cNvPr id="3" name="Slide Number Placeholder 2"/>
          <p:cNvSpPr>
            <a:spLocks noGrp="1"/>
          </p:cNvSpPr>
          <p:nvPr>
            <p:ph type="sldNum" sz="quarter" idx="12"/>
          </p:nvPr>
        </p:nvSpPr>
        <p:spPr/>
        <p:txBody>
          <a:bodyPr/>
          <a:lstStyle/>
          <a:p>
            <a:fld id="{4AA4D77F-BFCC-4678-8786-233394E64B40}" type="slidenum">
              <a:rPr lang="en-GB" noProof="0" smtClean="0"/>
              <a:pPr/>
              <a:t>32</a:t>
            </a:fld>
            <a:endParaRPr lang="en-GB" noProof="0"/>
          </a:p>
        </p:txBody>
      </p:sp>
    </p:spTree>
    <p:extLst>
      <p:ext uri="{BB962C8B-B14F-4D97-AF65-F5344CB8AC3E}">
        <p14:creationId xmlns:p14="http://schemas.microsoft.com/office/powerpoint/2010/main" val="463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10" presetClass="entr" presetSubtype="0" fill="hold"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10" presetClass="entr" presetSubtype="0"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fade">
                                      <p:cBhvr>
                                        <p:cTn id="10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animBg="1"/>
      <p:bldP spid="19" grpId="0" animBg="1"/>
      <p:bldP spid="21" grpId="0" animBg="1"/>
      <p:bldP spid="22" grpId="0"/>
      <p:bldP spid="24" grpId="0"/>
      <p:bldP spid="40" grpId="0"/>
      <p:bldP spid="4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XSearch</a:t>
            </a:r>
            <a:endParaRPr lang="el-GR" sz="4000" dirty="0"/>
          </a:p>
        </p:txBody>
      </p:sp>
      <p:sp>
        <p:nvSpPr>
          <p:cNvPr id="6" name="Content Placeholder 5"/>
          <p:cNvSpPr>
            <a:spLocks noGrp="1"/>
          </p:cNvSpPr>
          <p:nvPr>
            <p:ph idx="1"/>
          </p:nvPr>
        </p:nvSpPr>
        <p:spPr/>
        <p:txBody>
          <a:bodyPr/>
          <a:lstStyle/>
          <a:p>
            <a:endParaRPr lang="el-GR" dirty="0"/>
          </a:p>
        </p:txBody>
      </p:sp>
      <p:sp>
        <p:nvSpPr>
          <p:cNvPr id="7" name="Content Placeholder 4"/>
          <p:cNvSpPr>
            <a:spLocks noGrp="1"/>
          </p:cNvSpPr>
          <p:nvPr/>
        </p:nvSpPr>
        <p:spPr>
          <a:xfrm>
            <a:off x="491898" y="168109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125E89"/>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125E89"/>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125E89"/>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25E89"/>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25E8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l-GR" dirty="0"/>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330" y="1492526"/>
            <a:ext cx="6264696" cy="5301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ular Callout 8"/>
          <p:cNvSpPr/>
          <p:nvPr/>
        </p:nvSpPr>
        <p:spPr>
          <a:xfrm>
            <a:off x="7474822" y="1492526"/>
            <a:ext cx="1634480" cy="1044696"/>
          </a:xfrm>
          <a:prstGeom prst="wedgeRectCallout">
            <a:avLst>
              <a:gd name="adj1" fmla="val -59471"/>
              <a:gd name="adj2" fmla="val 43362"/>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Provision of textual clustering of the results</a:t>
            </a:r>
            <a:endParaRPr lang="el-GR" dirty="0"/>
          </a:p>
        </p:txBody>
      </p:sp>
      <p:sp>
        <p:nvSpPr>
          <p:cNvPr id="10" name="Rectangular Callout 9"/>
          <p:cNvSpPr/>
          <p:nvPr/>
        </p:nvSpPr>
        <p:spPr>
          <a:xfrm>
            <a:off x="142202" y="1124744"/>
            <a:ext cx="1634480" cy="1044696"/>
          </a:xfrm>
          <a:prstGeom prst="wedgeRectCallout">
            <a:avLst>
              <a:gd name="adj1" fmla="val 24124"/>
              <a:gd name="adj2" fmla="val 82599"/>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Provision of Named Entity Recognition  on the results</a:t>
            </a:r>
            <a:endParaRPr lang="el-GR" dirty="0"/>
          </a:p>
        </p:txBody>
      </p:sp>
      <p:sp>
        <p:nvSpPr>
          <p:cNvPr id="11" name="Rectangular Callout 10"/>
          <p:cNvSpPr/>
          <p:nvPr/>
        </p:nvSpPr>
        <p:spPr>
          <a:xfrm>
            <a:off x="5326778" y="1492526"/>
            <a:ext cx="1368152" cy="522348"/>
          </a:xfrm>
          <a:prstGeom prst="wedgeRectCallout">
            <a:avLst>
              <a:gd name="adj1" fmla="val -74067"/>
              <a:gd name="adj2" fmla="val 31289"/>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Fully configurable</a:t>
            </a:r>
            <a:endParaRPr lang="el-GR" dirty="0"/>
          </a:p>
        </p:txBody>
      </p:sp>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651" y="2717802"/>
            <a:ext cx="1977951" cy="1191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ular Callout 12"/>
          <p:cNvSpPr/>
          <p:nvPr/>
        </p:nvSpPr>
        <p:spPr>
          <a:xfrm>
            <a:off x="34698" y="2898421"/>
            <a:ext cx="1475656" cy="1010918"/>
          </a:xfrm>
          <a:prstGeom prst="wedgeRectCallout">
            <a:avLst>
              <a:gd name="adj1" fmla="val 63102"/>
              <a:gd name="adj2" fmla="val -2505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Faceted-like exploration of the search results</a:t>
            </a:r>
            <a:endParaRPr lang="el-GR" dirty="0"/>
          </a:p>
        </p:txBody>
      </p:sp>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428" y="3403880"/>
            <a:ext cx="3251533" cy="1734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ular Callout 14"/>
          <p:cNvSpPr/>
          <p:nvPr/>
        </p:nvSpPr>
        <p:spPr>
          <a:xfrm>
            <a:off x="142202" y="4518002"/>
            <a:ext cx="1800200" cy="1152128"/>
          </a:xfrm>
          <a:prstGeom prst="wedgeRectCallout">
            <a:avLst>
              <a:gd name="adj1" fmla="val 84212"/>
              <a:gd name="adj2" fmla="val -5781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On-click semantic exploration of a knowledge base</a:t>
            </a:r>
            <a:endParaRPr lang="el-GR" dirty="0"/>
          </a:p>
        </p:txBody>
      </p:sp>
      <p:sp>
        <p:nvSpPr>
          <p:cNvPr id="3" name="Slide Number Placeholder 2"/>
          <p:cNvSpPr>
            <a:spLocks noGrp="1"/>
          </p:cNvSpPr>
          <p:nvPr>
            <p:ph type="sldNum" sz="quarter" idx="12"/>
          </p:nvPr>
        </p:nvSpPr>
        <p:spPr/>
        <p:txBody>
          <a:bodyPr/>
          <a:lstStyle/>
          <a:p>
            <a:fld id="{4AA4D77F-BFCC-4678-8786-233394E64B40}" type="slidenum">
              <a:rPr lang="en-GB" noProof="0" smtClean="0"/>
              <a:pPr/>
              <a:t>33</a:t>
            </a:fld>
            <a:endParaRPr lang="en-GB" noProof="0"/>
          </a:p>
        </p:txBody>
      </p:sp>
    </p:spTree>
    <p:extLst>
      <p:ext uri="{BB962C8B-B14F-4D97-AF65-F5344CB8AC3E}">
        <p14:creationId xmlns:p14="http://schemas.microsoft.com/office/powerpoint/2010/main" val="2682660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XSearch</a:t>
            </a:r>
            <a:r>
              <a:rPr lang="en-US" dirty="0" smtClean="0"/>
              <a:t> - Products</a:t>
            </a:r>
            <a:endParaRPr lang="el-GR" dirty="0"/>
          </a:p>
        </p:txBody>
      </p:sp>
      <p:sp>
        <p:nvSpPr>
          <p:cNvPr id="7" name="Content Placeholder 6"/>
          <p:cNvSpPr>
            <a:spLocks noGrp="1"/>
          </p:cNvSpPr>
          <p:nvPr>
            <p:ph idx="1"/>
          </p:nvPr>
        </p:nvSpPr>
        <p:spPr/>
        <p:txBody>
          <a:bodyPr/>
          <a:lstStyle/>
          <a:p>
            <a:r>
              <a:rPr lang="en-US" sz="2400" dirty="0" smtClean="0"/>
              <a:t>Web Application</a:t>
            </a:r>
            <a:endParaRPr lang="el-GR" sz="2400" dirty="0"/>
          </a:p>
        </p:txBody>
      </p:sp>
      <p:grpSp>
        <p:nvGrpSpPr>
          <p:cNvPr id="4" name="Group 5"/>
          <p:cNvGrpSpPr>
            <a:grpSpLocks/>
          </p:cNvGrpSpPr>
          <p:nvPr/>
        </p:nvGrpSpPr>
        <p:grpSpPr bwMode="auto">
          <a:xfrm>
            <a:off x="333375" y="2085975"/>
            <a:ext cx="7905750" cy="3889375"/>
            <a:chOff x="457200" y="1687804"/>
            <a:chExt cx="8266970" cy="4286970"/>
          </a:xfrm>
        </p:grpSpPr>
        <p:pic>
          <p:nvPicPr>
            <p:cNvPr id="5" name="Picture 2"/>
            <p:cNvPicPr>
              <a:picLocks noChangeAspect="1" noChangeArrowheads="1"/>
            </p:cNvPicPr>
            <p:nvPr/>
          </p:nvPicPr>
          <p:blipFill>
            <a:blip r:embed="rId2"/>
            <a:srcRect b="41568"/>
            <a:stretch>
              <a:fillRect/>
            </a:stretch>
          </p:blipFill>
          <p:spPr bwMode="auto">
            <a:xfrm>
              <a:off x="457200" y="1687804"/>
              <a:ext cx="8266970" cy="4286970"/>
            </a:xfrm>
            <a:prstGeom prst="rect">
              <a:avLst/>
            </a:prstGeom>
            <a:noFill/>
            <a:ln w="9525">
              <a:solidFill>
                <a:schemeClr val="tx1"/>
              </a:solidFill>
              <a:miter lim="800000"/>
              <a:headEnd/>
              <a:tailEnd/>
            </a:ln>
          </p:spPr>
        </p:pic>
        <p:pic>
          <p:nvPicPr>
            <p:cNvPr id="6" name="Picture 3" descr="C:\Users\pavlos098\Desktop\handcursor.png"/>
            <p:cNvPicPr>
              <a:picLocks noChangeAspect="1" noChangeArrowheads="1"/>
            </p:cNvPicPr>
            <p:nvPr/>
          </p:nvPicPr>
          <p:blipFill>
            <a:blip r:embed="rId3"/>
            <a:srcRect/>
            <a:stretch>
              <a:fillRect/>
            </a:stretch>
          </p:blipFill>
          <p:spPr bwMode="auto">
            <a:xfrm>
              <a:off x="1334190" y="4295424"/>
              <a:ext cx="278844" cy="301117"/>
            </a:xfrm>
            <a:prstGeom prst="rect">
              <a:avLst/>
            </a:prstGeom>
            <a:noFill/>
            <a:ln w="9525">
              <a:noFill/>
              <a:miter lim="800000"/>
              <a:headEnd/>
              <a:tailEnd/>
            </a:ln>
          </p:spPr>
        </p:pic>
      </p:grpSp>
      <p:sp>
        <p:nvSpPr>
          <p:cNvPr id="3" name="Slide Number Placeholder 2"/>
          <p:cNvSpPr>
            <a:spLocks noGrp="1"/>
          </p:cNvSpPr>
          <p:nvPr>
            <p:ph type="sldNum" sz="quarter" idx="12"/>
          </p:nvPr>
        </p:nvSpPr>
        <p:spPr/>
        <p:txBody>
          <a:bodyPr/>
          <a:lstStyle/>
          <a:p>
            <a:fld id="{4AA4D77F-BFCC-4678-8786-233394E64B40}" type="slidenum">
              <a:rPr lang="en-GB" noProof="0" smtClean="0"/>
              <a:pPr/>
              <a:t>34</a:t>
            </a:fld>
            <a:endParaRPr lang="en-GB" noProof="0"/>
          </a:p>
        </p:txBody>
      </p:sp>
    </p:spTree>
    <p:extLst>
      <p:ext uri="{BB962C8B-B14F-4D97-AF65-F5344CB8AC3E}">
        <p14:creationId xmlns:p14="http://schemas.microsoft.com/office/powerpoint/2010/main" val="15859363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dirty="0" err="1" smtClean="0">
                <a:ea typeface="MS PGothic"/>
              </a:rPr>
              <a:t>Xsearch</a:t>
            </a:r>
            <a:r>
              <a:rPr lang="en-US" dirty="0" smtClean="0">
                <a:ea typeface="MS PGothic"/>
              </a:rPr>
              <a:t> - Products</a:t>
            </a:r>
            <a:endParaRPr lang="el-GR" dirty="0" smtClean="0">
              <a:ea typeface="MS PGothic"/>
            </a:endParaRPr>
          </a:p>
        </p:txBody>
      </p:sp>
      <p:sp>
        <p:nvSpPr>
          <p:cNvPr id="2" name="Content Placeholder 1"/>
          <p:cNvSpPr>
            <a:spLocks noGrp="1"/>
          </p:cNvSpPr>
          <p:nvPr>
            <p:ph idx="1"/>
          </p:nvPr>
        </p:nvSpPr>
        <p:spPr/>
        <p:txBody>
          <a:bodyPr/>
          <a:lstStyle/>
          <a:p>
            <a:r>
              <a:rPr lang="en-US" sz="2400" dirty="0" smtClean="0"/>
              <a:t>Portlet (developed with GWT)</a:t>
            </a:r>
            <a:endParaRPr lang="el-GR" sz="2400" dirty="0"/>
          </a:p>
        </p:txBody>
      </p:sp>
      <p:pic>
        <p:nvPicPr>
          <p:cNvPr id="23555" name="Picture 2" descr="C:\Users\fafalios\Desktop\screendumps\gCubePortletCapture.PNG"/>
          <p:cNvPicPr>
            <a:picLocks noChangeAspect="1" noChangeArrowheads="1"/>
          </p:cNvPicPr>
          <p:nvPr/>
        </p:nvPicPr>
        <p:blipFill>
          <a:blip r:embed="rId2"/>
          <a:srcRect b="7806"/>
          <a:stretch>
            <a:fillRect/>
          </a:stretch>
        </p:blipFill>
        <p:spPr bwMode="auto">
          <a:xfrm>
            <a:off x="1085851" y="1957097"/>
            <a:ext cx="6349206" cy="453028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4AA4D77F-BFCC-4678-8786-233394E64B40}" type="slidenum">
              <a:rPr lang="en-GB" noProof="0" smtClean="0"/>
              <a:pPr/>
              <a:t>35</a:t>
            </a:fld>
            <a:endParaRPr lang="en-GB" noProof="0"/>
          </a:p>
        </p:txBody>
      </p:sp>
    </p:spTree>
    <p:extLst>
      <p:ext uri="{BB962C8B-B14F-4D97-AF65-F5344CB8AC3E}">
        <p14:creationId xmlns:p14="http://schemas.microsoft.com/office/powerpoint/2010/main" val="34013920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dirty="0" err="1" smtClean="0">
                <a:ea typeface="MS PGothic"/>
              </a:rPr>
              <a:t>XSearch</a:t>
            </a:r>
            <a:r>
              <a:rPr lang="en-US" dirty="0" smtClean="0">
                <a:ea typeface="MS PGothic"/>
              </a:rPr>
              <a:t> - Products</a:t>
            </a:r>
            <a:endParaRPr lang="el-GR" dirty="0" smtClean="0">
              <a:ea typeface="MS PGothic"/>
            </a:endParaRPr>
          </a:p>
        </p:txBody>
      </p:sp>
      <p:sp>
        <p:nvSpPr>
          <p:cNvPr id="2" name="Content Placeholder 1"/>
          <p:cNvSpPr>
            <a:spLocks noGrp="1"/>
          </p:cNvSpPr>
          <p:nvPr>
            <p:ph idx="1"/>
          </p:nvPr>
        </p:nvSpPr>
        <p:spPr/>
        <p:txBody>
          <a:bodyPr/>
          <a:lstStyle/>
          <a:p>
            <a:r>
              <a:rPr lang="en-US" sz="2400" dirty="0" smtClean="0"/>
              <a:t>Services</a:t>
            </a:r>
          </a:p>
          <a:p>
            <a:pPr lvl="1"/>
            <a:r>
              <a:rPr lang="en-US" sz="2400" dirty="0"/>
              <a:t>Main Services </a:t>
            </a:r>
          </a:p>
          <a:p>
            <a:pPr lvl="2"/>
            <a:r>
              <a:rPr lang="en-US" sz="2000" dirty="0"/>
              <a:t>Post-processing of search results</a:t>
            </a:r>
          </a:p>
          <a:p>
            <a:pPr lvl="2"/>
            <a:r>
              <a:rPr lang="en-US" sz="2000" dirty="0"/>
              <a:t>Match identified entity</a:t>
            </a:r>
          </a:p>
          <a:p>
            <a:pPr lvl="2"/>
            <a:r>
              <a:rPr lang="en-US" sz="2000" dirty="0"/>
              <a:t>Enrich identified entity</a:t>
            </a:r>
          </a:p>
          <a:p>
            <a:pPr lvl="2"/>
            <a:r>
              <a:rPr lang="en-US" sz="2000" dirty="0"/>
              <a:t>Identify entities from web accessible document</a:t>
            </a:r>
          </a:p>
          <a:p>
            <a:pPr lvl="1"/>
            <a:r>
              <a:rPr lang="en-US" sz="2400" dirty="0"/>
              <a:t>Supporting Services</a:t>
            </a:r>
          </a:p>
          <a:p>
            <a:pPr lvl="2"/>
            <a:r>
              <a:rPr lang="en-US" sz="2000" dirty="0"/>
              <a:t>Get the supported categories of entities</a:t>
            </a:r>
          </a:p>
          <a:p>
            <a:pPr lvl="2"/>
            <a:r>
              <a:rPr lang="en-US" sz="2000" dirty="0"/>
              <a:t>Get the supported clustering algorithms</a:t>
            </a:r>
          </a:p>
          <a:p>
            <a:pPr lvl="2"/>
            <a:r>
              <a:rPr lang="en-US" sz="2000" dirty="0"/>
              <a:t>Get the supported search systems</a:t>
            </a:r>
          </a:p>
          <a:p>
            <a:endParaRPr lang="el-GR" sz="2800" dirty="0"/>
          </a:p>
        </p:txBody>
      </p:sp>
      <p:sp>
        <p:nvSpPr>
          <p:cNvPr id="3" name="Slide Number Placeholder 2"/>
          <p:cNvSpPr>
            <a:spLocks noGrp="1"/>
          </p:cNvSpPr>
          <p:nvPr>
            <p:ph type="sldNum" sz="quarter" idx="12"/>
          </p:nvPr>
        </p:nvSpPr>
        <p:spPr/>
        <p:txBody>
          <a:bodyPr/>
          <a:lstStyle/>
          <a:p>
            <a:fld id="{4AA4D77F-BFCC-4678-8786-233394E64B40}" type="slidenum">
              <a:rPr lang="en-GB" noProof="0" smtClean="0"/>
              <a:pPr/>
              <a:t>36</a:t>
            </a:fld>
            <a:endParaRPr lang="en-GB" noProof="0"/>
          </a:p>
        </p:txBody>
      </p:sp>
    </p:spTree>
    <p:extLst>
      <p:ext uri="{BB962C8B-B14F-4D97-AF65-F5344CB8AC3E}">
        <p14:creationId xmlns:p14="http://schemas.microsoft.com/office/powerpoint/2010/main" val="36089047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XSearch</a:t>
            </a:r>
            <a:r>
              <a:rPr lang="en-US" dirty="0" smtClean="0"/>
              <a:t> - Products</a:t>
            </a:r>
            <a:endParaRPr lang="el-GR" dirty="0"/>
          </a:p>
        </p:txBody>
      </p:sp>
      <p:sp>
        <p:nvSpPr>
          <p:cNvPr id="8" name="Content Placeholder 6"/>
          <p:cNvSpPr>
            <a:spLocks noGrp="1"/>
          </p:cNvSpPr>
          <p:nvPr>
            <p:ph idx="1"/>
          </p:nvPr>
        </p:nvSpPr>
        <p:spPr>
          <a:xfrm>
            <a:off x="457200" y="1600200"/>
            <a:ext cx="8229600" cy="4525963"/>
          </a:xfrm>
        </p:spPr>
        <p:txBody>
          <a:bodyPr/>
          <a:lstStyle/>
          <a:p>
            <a:r>
              <a:rPr lang="en-US" sz="2400" dirty="0" err="1" smtClean="0"/>
              <a:t>Bookmarklet</a:t>
            </a:r>
            <a:endParaRPr lang="el-GR" sz="2400" dirty="0"/>
          </a:p>
        </p:txBody>
      </p:sp>
      <p:grpSp>
        <p:nvGrpSpPr>
          <p:cNvPr id="12" name="Group 5"/>
          <p:cNvGrpSpPr>
            <a:grpSpLocks/>
          </p:cNvGrpSpPr>
          <p:nvPr/>
        </p:nvGrpSpPr>
        <p:grpSpPr bwMode="auto">
          <a:xfrm>
            <a:off x="1066799" y="2057399"/>
            <a:ext cx="6911975" cy="4537075"/>
            <a:chOff x="841061" y="1848463"/>
            <a:chExt cx="7046122" cy="4778969"/>
          </a:xfrm>
        </p:grpSpPr>
        <p:pic>
          <p:nvPicPr>
            <p:cNvPr id="13" name="Picture 2"/>
            <p:cNvPicPr>
              <a:picLocks noChangeAspect="1" noChangeArrowheads="1"/>
            </p:cNvPicPr>
            <p:nvPr/>
          </p:nvPicPr>
          <p:blipFill>
            <a:blip r:embed="rId2"/>
            <a:srcRect t="9917"/>
            <a:stretch>
              <a:fillRect/>
            </a:stretch>
          </p:blipFill>
          <p:spPr bwMode="auto">
            <a:xfrm>
              <a:off x="841061" y="1848463"/>
              <a:ext cx="7046122" cy="4778969"/>
            </a:xfrm>
            <a:prstGeom prst="rect">
              <a:avLst/>
            </a:prstGeom>
            <a:noFill/>
            <a:ln w="3175">
              <a:solidFill>
                <a:schemeClr val="tx1"/>
              </a:solidFill>
              <a:miter lim="800000"/>
              <a:headEnd/>
              <a:tailEnd/>
            </a:ln>
          </p:spPr>
        </p:pic>
        <p:pic>
          <p:nvPicPr>
            <p:cNvPr id="14" name="Picture 3" descr="C:\Users\pavlos098\Desktop\handcursor.png"/>
            <p:cNvPicPr>
              <a:picLocks noChangeAspect="1" noChangeArrowheads="1"/>
            </p:cNvPicPr>
            <p:nvPr/>
          </p:nvPicPr>
          <p:blipFill>
            <a:blip r:embed="rId3"/>
            <a:srcRect/>
            <a:stretch>
              <a:fillRect/>
            </a:stretch>
          </p:blipFill>
          <p:spPr bwMode="auto">
            <a:xfrm>
              <a:off x="2755149" y="5644870"/>
              <a:ext cx="253650" cy="277474"/>
            </a:xfrm>
            <a:prstGeom prst="rect">
              <a:avLst/>
            </a:prstGeom>
            <a:noFill/>
            <a:ln w="9525">
              <a:noFill/>
              <a:miter lim="800000"/>
              <a:headEnd/>
              <a:tailEnd/>
            </a:ln>
          </p:spPr>
        </p:pic>
      </p:grpSp>
      <p:sp>
        <p:nvSpPr>
          <p:cNvPr id="3" name="Slide Number Placeholder 2"/>
          <p:cNvSpPr>
            <a:spLocks noGrp="1"/>
          </p:cNvSpPr>
          <p:nvPr>
            <p:ph type="sldNum" sz="quarter" idx="12"/>
          </p:nvPr>
        </p:nvSpPr>
        <p:spPr/>
        <p:txBody>
          <a:bodyPr/>
          <a:lstStyle/>
          <a:p>
            <a:fld id="{4AA4D77F-BFCC-4678-8786-233394E64B40}" type="slidenum">
              <a:rPr lang="en-GB" noProof="0" smtClean="0"/>
              <a:pPr/>
              <a:t>37</a:t>
            </a:fld>
            <a:endParaRPr lang="en-GB" noProof="0"/>
          </a:p>
        </p:txBody>
      </p:sp>
    </p:spTree>
    <p:extLst>
      <p:ext uri="{BB962C8B-B14F-4D97-AF65-F5344CB8AC3E}">
        <p14:creationId xmlns:p14="http://schemas.microsoft.com/office/powerpoint/2010/main" val="42150138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73226" y="1108817"/>
            <a:ext cx="2416628" cy="1839657"/>
            <a:chOff x="597160" y="1230116"/>
            <a:chExt cx="2416628" cy="1839657"/>
          </a:xfrm>
        </p:grpSpPr>
        <p:pic>
          <p:nvPicPr>
            <p:cNvPr id="81" name="Picture 80"/>
            <p:cNvPicPr>
              <a:picLocks noChangeAspect="1"/>
            </p:cNvPicPr>
            <p:nvPr/>
          </p:nvPicPr>
          <p:blipFill>
            <a:blip r:embed="rId2"/>
            <a:stretch>
              <a:fillRect/>
            </a:stretch>
          </p:blipFill>
          <p:spPr>
            <a:xfrm>
              <a:off x="689023" y="1580787"/>
              <a:ext cx="2296772" cy="1470324"/>
            </a:xfrm>
            <a:prstGeom prst="rect">
              <a:avLst/>
            </a:prstGeom>
          </p:spPr>
        </p:pic>
        <p:sp>
          <p:nvSpPr>
            <p:cNvPr id="82" name="TextBox 81"/>
            <p:cNvSpPr txBox="1"/>
            <p:nvPr/>
          </p:nvSpPr>
          <p:spPr>
            <a:xfrm>
              <a:off x="1227434" y="1230116"/>
              <a:ext cx="1219949" cy="369332"/>
            </a:xfrm>
            <a:prstGeom prst="rect">
              <a:avLst/>
            </a:prstGeom>
            <a:noFill/>
          </p:spPr>
          <p:txBody>
            <a:bodyPr wrap="none" rtlCol="0">
              <a:spAutoFit/>
            </a:bodyPr>
            <a:lstStyle/>
            <a:p>
              <a:r>
                <a:rPr lang="en-US" i="1" dirty="0" err="1" smtClean="0"/>
                <a:t>MarineTLO</a:t>
              </a:r>
              <a:endParaRPr lang="el-GR" i="1" dirty="0"/>
            </a:p>
          </p:txBody>
        </p:sp>
        <p:sp>
          <p:nvSpPr>
            <p:cNvPr id="83" name="Rectangle 82"/>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89" name="Group 88"/>
          <p:cNvGrpSpPr/>
          <p:nvPr/>
        </p:nvGrpSpPr>
        <p:grpSpPr>
          <a:xfrm>
            <a:off x="3317617" y="1076551"/>
            <a:ext cx="2416628" cy="1853261"/>
            <a:chOff x="3136642" y="1076551"/>
            <a:chExt cx="2416628" cy="1853261"/>
          </a:xfrm>
        </p:grpSpPr>
        <p:pic>
          <p:nvPicPr>
            <p:cNvPr id="85" name="Picture 84"/>
            <p:cNvPicPr>
              <a:picLocks noChangeAspect="1"/>
            </p:cNvPicPr>
            <p:nvPr/>
          </p:nvPicPr>
          <p:blipFill rotWithShape="1">
            <a:blip r:embed="rId3"/>
            <a:srcRect b="23021"/>
            <a:stretch/>
          </p:blipFill>
          <p:spPr bwMode="auto">
            <a:xfrm>
              <a:off x="3200592" y="1727155"/>
              <a:ext cx="2269486" cy="1137342"/>
            </a:xfrm>
            <a:prstGeom prst="rect">
              <a:avLst/>
            </a:prstGeom>
            <a:noFill/>
            <a:ln w="9525">
              <a:noFill/>
              <a:miter lim="800000"/>
              <a:headEnd/>
              <a:tailEnd/>
            </a:ln>
          </p:spPr>
        </p:pic>
        <p:sp>
          <p:nvSpPr>
            <p:cNvPr id="86" name="TextBox 85"/>
            <p:cNvSpPr txBox="1"/>
            <p:nvPr/>
          </p:nvSpPr>
          <p:spPr>
            <a:xfrm>
              <a:off x="3328265" y="1076551"/>
              <a:ext cx="1893916" cy="646331"/>
            </a:xfrm>
            <a:prstGeom prst="rect">
              <a:avLst/>
            </a:prstGeom>
            <a:noFill/>
          </p:spPr>
          <p:txBody>
            <a:bodyPr wrap="none" rtlCol="0">
              <a:spAutoFit/>
            </a:bodyPr>
            <a:lstStyle/>
            <a:p>
              <a:r>
                <a:rPr lang="en-US" i="1" dirty="0" err="1" smtClean="0"/>
                <a:t>MarineTLO</a:t>
              </a:r>
              <a:r>
                <a:rPr lang="en-US" i="1" dirty="0" smtClean="0"/>
                <a:t>-based </a:t>
              </a:r>
            </a:p>
            <a:p>
              <a:pPr algn="ctr"/>
              <a:r>
                <a:rPr lang="en-US" i="1" dirty="0" smtClean="0"/>
                <a:t>Warehouse</a:t>
              </a:r>
              <a:endParaRPr lang="el-GR" i="1" dirty="0"/>
            </a:p>
          </p:txBody>
        </p:sp>
        <p:sp>
          <p:nvSpPr>
            <p:cNvPr id="87" name="Rectangle 86"/>
            <p:cNvSpPr/>
            <p:nvPr/>
          </p:nvSpPr>
          <p:spPr>
            <a:xfrm>
              <a:off x="3136642" y="1108817"/>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100" name="Group 99"/>
          <p:cNvGrpSpPr/>
          <p:nvPr/>
        </p:nvGrpSpPr>
        <p:grpSpPr>
          <a:xfrm>
            <a:off x="465089" y="3613309"/>
            <a:ext cx="2416628" cy="1837494"/>
            <a:chOff x="6419033" y="1110980"/>
            <a:chExt cx="2416628" cy="1837494"/>
          </a:xfrm>
        </p:grpSpPr>
        <p:pic>
          <p:nvPicPr>
            <p:cNvPr id="97" name="Picture 96"/>
            <p:cNvPicPr>
              <a:picLocks noChangeAspect="1"/>
            </p:cNvPicPr>
            <p:nvPr/>
          </p:nvPicPr>
          <p:blipFill>
            <a:blip r:embed="rId4"/>
            <a:stretch>
              <a:fillRect/>
            </a:stretch>
          </p:blipFill>
          <p:spPr>
            <a:xfrm>
              <a:off x="7548643" y="1876213"/>
              <a:ext cx="1096324" cy="938273"/>
            </a:xfrm>
            <a:prstGeom prst="rect">
              <a:avLst/>
            </a:prstGeom>
          </p:spPr>
        </p:pic>
        <p:pic>
          <p:nvPicPr>
            <p:cNvPr id="9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501" y="1914139"/>
              <a:ext cx="594588" cy="2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 descr="http://docs.openlinksw.com/images/misc/splas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806" y="2295139"/>
              <a:ext cx="868387" cy="6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1" descr="http://www.hydralok.net/fr/files/2013/05/industry-large-icon4-121x1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6197" y="1637384"/>
              <a:ext cx="808852" cy="80118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6419033" y="1127479"/>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99" name="TextBox 98"/>
            <p:cNvSpPr txBox="1"/>
            <p:nvPr/>
          </p:nvSpPr>
          <p:spPr>
            <a:xfrm>
              <a:off x="7053842" y="1110980"/>
              <a:ext cx="1081258" cy="369332"/>
            </a:xfrm>
            <a:prstGeom prst="rect">
              <a:avLst/>
            </a:prstGeom>
            <a:noFill/>
          </p:spPr>
          <p:txBody>
            <a:bodyPr wrap="none" rtlCol="0">
              <a:spAutoFit/>
            </a:bodyPr>
            <a:lstStyle/>
            <a:p>
              <a:r>
                <a:rPr lang="en-US" i="1" dirty="0" err="1" smtClean="0"/>
                <a:t>MatWare</a:t>
              </a:r>
              <a:endParaRPr lang="el-GR" i="1" dirty="0"/>
            </a:p>
          </p:txBody>
        </p:sp>
      </p:grpSp>
      <p:grpSp>
        <p:nvGrpSpPr>
          <p:cNvPr id="116" name="Group 115"/>
          <p:cNvGrpSpPr/>
          <p:nvPr/>
        </p:nvGrpSpPr>
        <p:grpSpPr>
          <a:xfrm>
            <a:off x="3307996" y="3594647"/>
            <a:ext cx="2416628" cy="1839657"/>
            <a:chOff x="3307996" y="3594647"/>
            <a:chExt cx="2416628" cy="1839657"/>
          </a:xfrm>
        </p:grpSpPr>
        <p:grpSp>
          <p:nvGrpSpPr>
            <p:cNvPr id="105" name="Group 104"/>
            <p:cNvGrpSpPr/>
            <p:nvPr/>
          </p:nvGrpSpPr>
          <p:grpSpPr>
            <a:xfrm>
              <a:off x="3307996" y="3594647"/>
              <a:ext cx="2416628" cy="1839657"/>
              <a:chOff x="597160" y="1230116"/>
              <a:chExt cx="2416628" cy="1839657"/>
            </a:xfrm>
          </p:grpSpPr>
          <p:sp>
            <p:nvSpPr>
              <p:cNvPr id="106" name="TextBox 105"/>
              <p:cNvSpPr txBox="1"/>
              <p:nvPr/>
            </p:nvSpPr>
            <p:spPr>
              <a:xfrm>
                <a:off x="1386128" y="1230116"/>
                <a:ext cx="929422" cy="369332"/>
              </a:xfrm>
              <a:prstGeom prst="rect">
                <a:avLst/>
              </a:prstGeom>
              <a:noFill/>
            </p:spPr>
            <p:txBody>
              <a:bodyPr wrap="none" rtlCol="0">
                <a:spAutoFit/>
              </a:bodyPr>
              <a:lstStyle/>
              <a:p>
                <a:r>
                  <a:rPr lang="en-US" i="1" dirty="0" err="1" smtClean="0"/>
                  <a:t>XSearch</a:t>
                </a:r>
                <a:endParaRPr lang="el-GR" i="1" dirty="0"/>
              </a:p>
            </p:txBody>
          </p:sp>
          <p:sp>
            <p:nvSpPr>
              <p:cNvPr id="107" name="Rectangle 106"/>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1" name="Picture 110"/>
            <p:cNvPicPr>
              <a:picLocks noChangeAspect="1"/>
            </p:cNvPicPr>
            <p:nvPr/>
          </p:nvPicPr>
          <p:blipFill>
            <a:blip r:embed="rId8"/>
            <a:stretch>
              <a:fillRect/>
            </a:stretch>
          </p:blipFill>
          <p:spPr>
            <a:xfrm>
              <a:off x="3902040" y="3970955"/>
              <a:ext cx="1412910" cy="1415919"/>
            </a:xfrm>
            <a:prstGeom prst="rect">
              <a:avLst/>
            </a:prstGeom>
          </p:spPr>
        </p:pic>
      </p:grpSp>
      <p:grpSp>
        <p:nvGrpSpPr>
          <p:cNvPr id="115" name="Group 114"/>
          <p:cNvGrpSpPr/>
          <p:nvPr/>
        </p:nvGrpSpPr>
        <p:grpSpPr>
          <a:xfrm>
            <a:off x="6419032" y="1089514"/>
            <a:ext cx="2416628" cy="1839657"/>
            <a:chOff x="405160" y="3585317"/>
            <a:chExt cx="2416628" cy="1839657"/>
          </a:xfrm>
        </p:grpSpPr>
        <p:grpSp>
          <p:nvGrpSpPr>
            <p:cNvPr id="101" name="Group 100"/>
            <p:cNvGrpSpPr/>
            <p:nvPr/>
          </p:nvGrpSpPr>
          <p:grpSpPr>
            <a:xfrm>
              <a:off x="405160" y="3585317"/>
              <a:ext cx="2416628" cy="1839657"/>
              <a:chOff x="597160" y="1230116"/>
              <a:chExt cx="2416628" cy="1839657"/>
            </a:xfrm>
          </p:grpSpPr>
          <p:sp>
            <p:nvSpPr>
              <p:cNvPr id="103" name="TextBox 102"/>
              <p:cNvSpPr txBox="1"/>
              <p:nvPr/>
            </p:nvSpPr>
            <p:spPr>
              <a:xfrm>
                <a:off x="1386128" y="1230116"/>
                <a:ext cx="838691" cy="369332"/>
              </a:xfrm>
              <a:prstGeom prst="rect">
                <a:avLst/>
              </a:prstGeom>
              <a:noFill/>
            </p:spPr>
            <p:txBody>
              <a:bodyPr wrap="none" rtlCol="0">
                <a:spAutoFit/>
              </a:bodyPr>
              <a:lstStyle/>
              <a:p>
                <a:r>
                  <a:rPr lang="en-US" i="1" dirty="0" err="1" smtClean="0"/>
                  <a:t>Ichthys</a:t>
                </a:r>
                <a:endParaRPr lang="el-GR" i="1" dirty="0"/>
              </a:p>
            </p:txBody>
          </p:sp>
          <p:sp>
            <p:nvSpPr>
              <p:cNvPr id="104" name="Rectangle 103"/>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2" name="Picture 111"/>
            <p:cNvPicPr>
              <a:picLocks noChangeAspect="1"/>
            </p:cNvPicPr>
            <p:nvPr/>
          </p:nvPicPr>
          <p:blipFill>
            <a:blip r:embed="rId9"/>
            <a:stretch>
              <a:fillRect/>
            </a:stretch>
          </p:blipFill>
          <p:spPr>
            <a:xfrm>
              <a:off x="786258" y="3904280"/>
              <a:ext cx="1709291" cy="1501108"/>
            </a:xfrm>
            <a:prstGeom prst="rect">
              <a:avLst/>
            </a:prstGeom>
          </p:spPr>
        </p:pic>
      </p:grpSp>
      <p:grpSp>
        <p:nvGrpSpPr>
          <p:cNvPr id="117" name="Group 116"/>
          <p:cNvGrpSpPr/>
          <p:nvPr/>
        </p:nvGrpSpPr>
        <p:grpSpPr>
          <a:xfrm>
            <a:off x="6419033" y="3594647"/>
            <a:ext cx="2416628" cy="1839657"/>
            <a:chOff x="6419033" y="3594647"/>
            <a:chExt cx="2416628" cy="1839657"/>
          </a:xfrm>
        </p:grpSpPr>
        <p:grpSp>
          <p:nvGrpSpPr>
            <p:cNvPr id="108" name="Group 107"/>
            <p:cNvGrpSpPr/>
            <p:nvPr/>
          </p:nvGrpSpPr>
          <p:grpSpPr>
            <a:xfrm>
              <a:off x="6419033" y="3594647"/>
              <a:ext cx="2416628" cy="1839657"/>
              <a:chOff x="597160" y="1230116"/>
              <a:chExt cx="2416628" cy="1839657"/>
            </a:xfrm>
          </p:grpSpPr>
          <p:sp>
            <p:nvSpPr>
              <p:cNvPr id="109" name="TextBox 108"/>
              <p:cNvSpPr txBox="1"/>
              <p:nvPr/>
            </p:nvSpPr>
            <p:spPr>
              <a:xfrm>
                <a:off x="1466278" y="1230116"/>
                <a:ext cx="678391" cy="369332"/>
              </a:xfrm>
              <a:prstGeom prst="rect">
                <a:avLst/>
              </a:prstGeom>
              <a:noFill/>
            </p:spPr>
            <p:txBody>
              <a:bodyPr wrap="none" rtlCol="0">
                <a:spAutoFit/>
              </a:bodyPr>
              <a:lstStyle/>
              <a:p>
                <a:r>
                  <a:rPr lang="en-US" i="1" dirty="0" err="1" smtClean="0"/>
                  <a:t>XLink</a:t>
                </a:r>
                <a:endParaRPr lang="el-GR" i="1" dirty="0"/>
              </a:p>
            </p:txBody>
          </p:sp>
          <p:sp>
            <p:nvSpPr>
              <p:cNvPr id="110" name="Rectangle 109"/>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3" name="Εικόνα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4806" y="4243986"/>
              <a:ext cx="2148663" cy="1022671"/>
            </a:xfrm>
            <a:prstGeom prst="rect">
              <a:avLst/>
            </a:prstGeom>
            <a:ln>
              <a:noFill/>
            </a:ln>
          </p:spPr>
        </p:pic>
      </p:grpSp>
      <p:sp>
        <p:nvSpPr>
          <p:cNvPr id="114" name="Rectangle 113"/>
          <p:cNvSpPr/>
          <p:nvPr/>
        </p:nvSpPr>
        <p:spPr>
          <a:xfrm>
            <a:off x="6316512" y="3521130"/>
            <a:ext cx="2676525" cy="203835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38</a:t>
            </a:fld>
            <a:endParaRPr lang="en-GB" noProof="0"/>
          </a:p>
        </p:txBody>
      </p:sp>
    </p:spTree>
    <p:extLst>
      <p:ext uri="{BB962C8B-B14F-4D97-AF65-F5344CB8AC3E}">
        <p14:creationId xmlns:p14="http://schemas.microsoft.com/office/powerpoint/2010/main" val="39097578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5738"/>
            <a:ext cx="8229600" cy="1143000"/>
          </a:xfrm>
        </p:spPr>
        <p:txBody>
          <a:bodyPr/>
          <a:lstStyle/>
          <a:p>
            <a:r>
              <a:rPr lang="en-US" sz="3600" dirty="0" err="1" smtClean="0"/>
              <a:t>XLink</a:t>
            </a:r>
            <a:r>
              <a:rPr lang="en-US" sz="3600" dirty="0" smtClean="0"/>
              <a:t> -LOD-based </a:t>
            </a:r>
            <a:r>
              <a:rPr lang="en-US" sz="3600" dirty="0"/>
              <a:t>Named Entity Extraction</a:t>
            </a:r>
            <a:endParaRPr lang="el-GR" sz="3600" dirty="0"/>
          </a:p>
        </p:txBody>
      </p:sp>
      <p:sp>
        <p:nvSpPr>
          <p:cNvPr id="58" name="Rectangle 57"/>
          <p:cNvSpPr/>
          <p:nvPr/>
        </p:nvSpPr>
        <p:spPr>
          <a:xfrm>
            <a:off x="3109913" y="2538836"/>
            <a:ext cx="1362075" cy="282281"/>
          </a:xfrm>
          <a:prstGeom prst="rect">
            <a:avLst/>
          </a:prstGeom>
          <a:solidFill>
            <a:srgbClr val="CAE2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smtClean="0">
              <a:ln>
                <a:noFill/>
              </a:ln>
              <a:solidFill>
                <a:srgbClr val="FFFFFF"/>
              </a:solidFill>
              <a:effectLst/>
              <a:uLnTx/>
              <a:uFillTx/>
              <a:latin typeface="Arial"/>
            </a:endParaRPr>
          </a:p>
        </p:txBody>
      </p:sp>
      <p:pic>
        <p:nvPicPr>
          <p:cNvPr id="59" name="Picture 58" descr="http://www.bbc.co.uk/blogs/legacy/radiolabs/s5/linked-data/ui/images/lo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918"/>
          <a:stretch/>
        </p:blipFill>
        <p:spPr bwMode="auto">
          <a:xfrm>
            <a:off x="5906981" y="5074664"/>
            <a:ext cx="1854702" cy="130652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5571605"/>
            <a:ext cx="1490365" cy="871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2" descr="http://png-4.findicons.com/files/icons/1580/devine_icons_part_2/512/defult_tex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383" y="2235423"/>
            <a:ext cx="1584177" cy="1584177"/>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795896" y="2184048"/>
            <a:ext cx="2002471" cy="206210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sng" strike="noStrike" kern="0" cap="none" spc="0" normalizeH="0" baseline="0" noProof="0" dirty="0" smtClean="0">
                <a:ln>
                  <a:noFill/>
                </a:ln>
                <a:solidFill>
                  <a:srgbClr val="000000"/>
                </a:solidFill>
                <a:effectLst/>
                <a:uLnTx/>
                <a:uFillTx/>
              </a:rPr>
              <a:t>Fish Species</a:t>
            </a:r>
          </a:p>
          <a:p>
            <a:pPr marL="285750" marR="0" lvl="0" indent="-1968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rPr>
              <a:t>chum salmon</a:t>
            </a:r>
          </a:p>
          <a:p>
            <a:pPr marL="285750" marR="0" lvl="0" indent="-1968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err="1" smtClean="0">
                <a:ln>
                  <a:noFill/>
                </a:ln>
                <a:solidFill>
                  <a:srgbClr val="000000"/>
                </a:solidFill>
                <a:effectLst/>
                <a:uLnTx/>
                <a:uFillTx/>
              </a:rPr>
              <a:t>coho</a:t>
            </a:r>
            <a:r>
              <a:rPr kumimoji="0" lang="en-US" sz="1800" b="0" i="0" u="none" strike="noStrike" kern="0" cap="none" spc="0" normalizeH="0" baseline="0" noProof="0" dirty="0" smtClean="0">
                <a:ln>
                  <a:noFill/>
                </a:ln>
                <a:solidFill>
                  <a:srgbClr val="000000"/>
                </a:solidFill>
                <a:effectLst/>
                <a:uLnTx/>
                <a:uFillTx/>
              </a:rPr>
              <a:t> salmon</a:t>
            </a:r>
          </a:p>
          <a:p>
            <a:pPr marL="285750" marR="0" lvl="0" indent="-1968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err="1" smtClean="0">
                <a:ln>
                  <a:noFill/>
                </a:ln>
                <a:solidFill>
                  <a:srgbClr val="000000"/>
                </a:solidFill>
                <a:effectLst/>
                <a:uLnTx/>
                <a:uFillTx/>
              </a:rPr>
              <a:t>atlantic</a:t>
            </a:r>
            <a:r>
              <a:rPr kumimoji="0" lang="en-US" sz="1800" b="0" i="0" u="none" strike="noStrike" kern="0" cap="none" spc="0" normalizeH="0" baseline="0" noProof="0" dirty="0" smtClean="0">
                <a:ln>
                  <a:noFill/>
                </a:ln>
                <a:solidFill>
                  <a:srgbClr val="000000"/>
                </a:solidFill>
                <a:effectLst/>
                <a:uLnTx/>
                <a:uFillTx/>
              </a:rPr>
              <a:t> Salmon</a:t>
            </a:r>
          </a:p>
          <a:p>
            <a:pPr marL="285750" marR="0" lvl="0" indent="-1968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rPr>
              <a:t>poacher</a:t>
            </a:r>
          </a:p>
          <a:p>
            <a:pPr marL="285750" marR="0" lvl="0" indent="-1968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rPr>
              <a:t>sockeye </a:t>
            </a:r>
            <a:r>
              <a:rPr kumimoji="0" lang="en-US" sz="1800" b="0" i="0" u="none" strike="noStrike" kern="0" cap="none" spc="0" normalizeH="0" baseline="0" noProof="0" dirty="0" err="1" smtClean="0">
                <a:ln>
                  <a:noFill/>
                </a:ln>
                <a:solidFill>
                  <a:srgbClr val="000000"/>
                </a:solidFill>
                <a:effectLst/>
                <a:uLnTx/>
                <a:uFillTx/>
              </a:rPr>
              <a:t>salmo</a:t>
            </a:r>
            <a:endParaRPr kumimoji="0" lang="en-US" sz="1800" b="0" i="0" u="none" strike="noStrike" kern="0" cap="none" spc="0" normalizeH="0" baseline="0" noProof="0" dirty="0" smtClean="0">
              <a:ln>
                <a:noFill/>
              </a:ln>
              <a:solidFill>
                <a:srgbClr val="000000"/>
              </a:solidFill>
              <a:effectLst/>
              <a:uLnTx/>
              <a:uFillTx/>
            </a:endParaRPr>
          </a:p>
          <a:p>
            <a:pPr marL="285750" marR="0" lvl="0" indent="-1968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rPr>
              <a:t>chinook salmon </a:t>
            </a:r>
          </a:p>
        </p:txBody>
      </p:sp>
      <p:sp>
        <p:nvSpPr>
          <p:cNvPr id="63" name="Rectangle 62"/>
          <p:cNvSpPr/>
          <p:nvPr/>
        </p:nvSpPr>
        <p:spPr>
          <a:xfrm>
            <a:off x="4371887" y="4405754"/>
            <a:ext cx="4622099" cy="38472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1" i="0" u="none" strike="noStrike" kern="0" cap="none" spc="0" normalizeH="0" baseline="0" noProof="0" dirty="0" smtClean="0">
                <a:ln>
                  <a:noFill/>
                </a:ln>
                <a:solidFill>
                  <a:srgbClr val="000000"/>
                </a:solidFill>
                <a:effectLst/>
                <a:uLnTx/>
                <a:uFillTx/>
              </a:rPr>
              <a:t>http://dbpedia.org/resource/Chum_salmon</a:t>
            </a:r>
            <a:endParaRPr kumimoji="0" lang="el-GR" sz="1900" b="1" i="0" u="none" strike="noStrike" kern="0" cap="none" spc="0" normalizeH="0" baseline="0" noProof="0" dirty="0" smtClean="0">
              <a:ln>
                <a:noFill/>
              </a:ln>
              <a:solidFill>
                <a:srgbClr val="000000"/>
              </a:solidFill>
              <a:effectLst/>
              <a:uLnTx/>
              <a:uFillTx/>
            </a:endParaRPr>
          </a:p>
        </p:txBody>
      </p:sp>
      <p:cxnSp>
        <p:nvCxnSpPr>
          <p:cNvPr id="64" name="Elbow Connector 63"/>
          <p:cNvCxnSpPr>
            <a:stCxn id="63" idx="2"/>
          </p:cNvCxnSpPr>
          <p:nvPr/>
        </p:nvCxnSpPr>
        <p:spPr>
          <a:xfrm rot="5400000">
            <a:off x="5527157" y="4635421"/>
            <a:ext cx="1000726" cy="1310835"/>
          </a:xfrm>
          <a:prstGeom prst="bentConnector2">
            <a:avLst/>
          </a:prstGeom>
          <a:noFill/>
          <a:ln w="38100" cap="flat" cmpd="sng" algn="ctr">
            <a:solidFill>
              <a:srgbClr val="000000"/>
            </a:solidFill>
            <a:prstDash val="solid"/>
            <a:tailEnd type="arrow"/>
          </a:ln>
          <a:effectLst/>
        </p:spPr>
      </p:cxnSp>
      <p:sp>
        <p:nvSpPr>
          <p:cNvPr id="65" name="Rectangle 64"/>
          <p:cNvSpPr/>
          <p:nvPr/>
        </p:nvSpPr>
        <p:spPr>
          <a:xfrm>
            <a:off x="2597934" y="4950938"/>
            <a:ext cx="3167406" cy="147732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rPr>
              <a:t>kingdom: </a:t>
            </a:r>
            <a:r>
              <a:rPr kumimoji="0" lang="en-US" sz="1800" b="0" i="0" u="none" strike="noStrike" kern="0" cap="none" spc="0" normalizeH="0" baseline="0" noProof="0" dirty="0" err="1" smtClean="0">
                <a:ln>
                  <a:noFill/>
                </a:ln>
                <a:solidFill>
                  <a:srgbClr val="000000"/>
                </a:solidFill>
                <a:effectLst/>
                <a:uLnTx/>
                <a:uFillTx/>
              </a:rPr>
              <a:t>Animali</a:t>
            </a:r>
            <a:endParaRPr kumimoji="0" lang="en-US" sz="1800" b="0" i="0" u="none" strike="noStrike" kern="0" cap="none" spc="0" normalizeH="0" baseline="0" noProof="0" dirty="0" smtClean="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rPr>
              <a:t>phylum: </a:t>
            </a:r>
            <a:r>
              <a:rPr kumimoji="0" lang="en-US" sz="1800" b="0" i="0" u="none" strike="noStrike" kern="0" cap="none" spc="0" normalizeH="0" baseline="0" noProof="0" dirty="0" err="1" smtClean="0">
                <a:ln>
                  <a:noFill/>
                </a:ln>
                <a:solidFill>
                  <a:srgbClr val="000000"/>
                </a:solidFill>
                <a:effectLst/>
                <a:uLnTx/>
                <a:uFillTx/>
              </a:rPr>
              <a:t>Chordata</a:t>
            </a:r>
            <a:endParaRPr kumimoji="0" lang="en-US" sz="1800" b="0" i="0" u="none" strike="noStrike" kern="0" cap="none" spc="0" normalizeH="0" baseline="0" noProof="0" dirty="0" smtClean="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rPr>
              <a:t>class: </a:t>
            </a:r>
            <a:r>
              <a:rPr kumimoji="0" lang="en-US" sz="1800" b="0" i="0" u="none" strike="noStrike" kern="0" cap="none" spc="0" normalizeH="0" baseline="0" noProof="0" dirty="0" err="1" smtClean="0">
                <a:ln>
                  <a:noFill/>
                </a:ln>
                <a:solidFill>
                  <a:srgbClr val="000000"/>
                </a:solidFill>
                <a:effectLst/>
                <a:uLnTx/>
                <a:uFillTx/>
              </a:rPr>
              <a:t>Actinopterygii</a:t>
            </a:r>
            <a:endParaRPr kumimoji="0" lang="en-US" sz="1800" b="0" i="0" u="none" strike="noStrike" kern="0" cap="none" spc="0" normalizeH="0" baseline="0" noProof="0" dirty="0" smtClean="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rPr>
              <a:t>order:</a:t>
            </a:r>
            <a:r>
              <a:rPr kumimoji="0" lang="en-US" sz="1800" b="0" i="0" u="none" strike="noStrike" kern="0" cap="none" spc="0" normalizeH="0" baseline="0" noProof="0" dirty="0" smtClean="0">
                <a:ln>
                  <a:noFill/>
                </a:ln>
                <a:solidFill>
                  <a:srgbClr val="000000"/>
                </a:solidFill>
                <a:effectLst/>
                <a:uLnTx/>
                <a:uFillTx/>
              </a:rPr>
              <a:t> </a:t>
            </a:r>
            <a:r>
              <a:rPr kumimoji="0" lang="en-US" sz="1800" b="0" i="0" u="none" strike="noStrike" kern="0" cap="none" spc="0" normalizeH="0" baseline="0" noProof="0" dirty="0" err="1" smtClean="0">
                <a:ln>
                  <a:noFill/>
                </a:ln>
                <a:solidFill>
                  <a:srgbClr val="000000"/>
                </a:solidFill>
                <a:effectLst/>
                <a:uLnTx/>
                <a:uFillTx/>
              </a:rPr>
              <a:t>Salmoniformes</a:t>
            </a:r>
            <a:endParaRPr kumimoji="0" lang="en-US" sz="1800" b="0" i="0" u="none" strike="noStrike" kern="0" cap="none" spc="0" normalizeH="0" baseline="0" noProof="0" dirty="0" smtClean="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rPr>
              <a:t>binomial authority:</a:t>
            </a:r>
            <a:r>
              <a:rPr kumimoji="0" lang="en-US" sz="1800" b="0" i="0" u="none" strike="noStrike" kern="0" cap="none" spc="0" normalizeH="0" baseline="0" noProof="0" dirty="0" smtClean="0">
                <a:ln>
                  <a:noFill/>
                </a:ln>
                <a:solidFill>
                  <a:srgbClr val="000000"/>
                </a:solidFill>
                <a:effectLst/>
                <a:uLnTx/>
                <a:uFillTx/>
              </a:rPr>
              <a:t> J. </a:t>
            </a:r>
            <a:r>
              <a:rPr kumimoji="0" lang="en-US" sz="1800" b="0" i="0" u="none" strike="noStrike" kern="0" cap="none" spc="0" normalizeH="0" baseline="0" noProof="0" dirty="0" err="1" smtClean="0">
                <a:ln>
                  <a:noFill/>
                </a:ln>
                <a:solidFill>
                  <a:srgbClr val="000000"/>
                </a:solidFill>
                <a:effectLst/>
                <a:uLnTx/>
                <a:uFillTx/>
              </a:rPr>
              <a:t>Walbaum</a:t>
            </a:r>
            <a:endParaRPr kumimoji="0" lang="en-US" sz="1800" b="0" i="0" u="none" strike="noStrike" kern="0" cap="none" spc="0" normalizeH="0" baseline="0" noProof="0" dirty="0" smtClean="0">
              <a:ln>
                <a:noFill/>
              </a:ln>
              <a:solidFill>
                <a:srgbClr val="000000"/>
              </a:solidFill>
              <a:effectLst/>
              <a:uLnTx/>
              <a:uFillTx/>
            </a:endParaRPr>
          </a:p>
        </p:txBody>
      </p:sp>
      <p:cxnSp>
        <p:nvCxnSpPr>
          <p:cNvPr id="66" name="Elbow Connector 65"/>
          <p:cNvCxnSpPr>
            <a:endCxn id="62" idx="0"/>
          </p:cNvCxnSpPr>
          <p:nvPr/>
        </p:nvCxnSpPr>
        <p:spPr>
          <a:xfrm flipV="1">
            <a:off x="1524000" y="2184048"/>
            <a:ext cx="2273132" cy="825852"/>
          </a:xfrm>
          <a:prstGeom prst="bentConnector4">
            <a:avLst>
              <a:gd name="adj1" fmla="val 33424"/>
              <a:gd name="adj2" fmla="val 132294"/>
            </a:avLst>
          </a:prstGeom>
          <a:noFill/>
          <a:ln w="38100" cap="flat" cmpd="sng" algn="ctr">
            <a:solidFill>
              <a:srgbClr val="000000"/>
            </a:solidFill>
            <a:prstDash val="solid"/>
            <a:tailEnd type="arrow"/>
          </a:ln>
          <a:effectLst/>
        </p:spPr>
      </p:cxnSp>
      <p:sp>
        <p:nvSpPr>
          <p:cNvPr id="67" name="TextBox 66"/>
          <p:cNvSpPr txBox="1"/>
          <p:nvPr/>
        </p:nvSpPr>
        <p:spPr>
          <a:xfrm>
            <a:off x="1718857" y="1286547"/>
            <a:ext cx="3257174"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1" u="none" strike="noStrike" kern="0" cap="none" spc="0" normalizeH="0" baseline="0" noProof="0" dirty="0" smtClean="0">
                <a:ln>
                  <a:noFill/>
                </a:ln>
                <a:solidFill>
                  <a:srgbClr val="CCCCFF">
                    <a:lumMod val="50000"/>
                  </a:srgbClr>
                </a:solidFill>
                <a:effectLst/>
                <a:uLnTx/>
                <a:uFillTx/>
              </a:rPr>
              <a:t>named entity recognition</a:t>
            </a:r>
            <a:endParaRPr kumimoji="0" lang="el-GR" sz="1800" b="0" i="1" u="none" strike="noStrike" kern="0" cap="none" spc="0" normalizeH="0" baseline="0" noProof="0" dirty="0" smtClean="0">
              <a:ln>
                <a:noFill/>
              </a:ln>
              <a:solidFill>
                <a:srgbClr val="CCCCFF">
                  <a:lumMod val="50000"/>
                </a:srgbClr>
              </a:solidFill>
              <a:effectLst/>
              <a:uLnTx/>
              <a:uFillTx/>
            </a:endParaRPr>
          </a:p>
        </p:txBody>
      </p:sp>
      <p:sp>
        <p:nvSpPr>
          <p:cNvPr id="68" name="TextBox 67"/>
          <p:cNvSpPr txBox="1"/>
          <p:nvPr/>
        </p:nvSpPr>
        <p:spPr>
          <a:xfrm>
            <a:off x="6712333" y="5144418"/>
            <a:ext cx="2258503"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1" u="none" strike="noStrike" kern="0" cap="none" spc="0" normalizeH="0" baseline="0" noProof="0" dirty="0" smtClean="0">
                <a:ln>
                  <a:noFill/>
                </a:ln>
                <a:solidFill>
                  <a:srgbClr val="CCCCFF">
                    <a:lumMod val="50000"/>
                  </a:srgbClr>
                </a:solidFill>
                <a:effectLst/>
                <a:uLnTx/>
                <a:uFillTx/>
              </a:rPr>
              <a:t>entity enrichment</a:t>
            </a:r>
            <a:endParaRPr kumimoji="0" lang="el-GR" sz="2200" b="1" i="1" u="none" strike="noStrike" kern="0" cap="none" spc="0" normalizeH="0" baseline="0" noProof="0" dirty="0" smtClean="0">
              <a:ln>
                <a:noFill/>
              </a:ln>
              <a:solidFill>
                <a:srgbClr val="CCCCFF">
                  <a:lumMod val="50000"/>
                </a:srgbClr>
              </a:solidFill>
              <a:effectLst/>
              <a:uLnTx/>
              <a:uFillTx/>
            </a:endParaRPr>
          </a:p>
        </p:txBody>
      </p:sp>
      <p:pic>
        <p:nvPicPr>
          <p:cNvPr id="69" name="Picture 2" descr="http://www.salmonnation.com/fish/images/chum_salmon.jpg"/>
          <p:cNvPicPr>
            <a:picLocks noChangeAspect="1" noChangeArrowheads="1"/>
          </p:cNvPicPr>
          <p:nvPr/>
        </p:nvPicPr>
        <p:blipFill rotWithShape="1">
          <a:blip r:embed="rId6">
            <a:extLst>
              <a:ext uri="{28A0092B-C50C-407E-A947-70E740481C1C}">
                <a14:useLocalDpi xmlns:a14="http://schemas.microsoft.com/office/drawing/2010/main" val="0"/>
              </a:ext>
            </a:extLst>
          </a:blip>
          <a:srcRect t="4712" b="5872"/>
          <a:stretch/>
        </p:blipFill>
        <p:spPr bwMode="auto">
          <a:xfrm>
            <a:off x="448827" y="4720005"/>
            <a:ext cx="1915730" cy="7537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http://icons.iconarchive.com/icons/visualpharm/icons8-metro-style/512/Data-Data-configuration-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37812" y="2627958"/>
            <a:ext cx="599558" cy="59955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http://www.bbc.co.uk/blogs/legacy/radiolabs/s5/linked-data/ui/images/lod.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5918"/>
          <a:stretch/>
        </p:blipFill>
        <p:spPr bwMode="auto">
          <a:xfrm>
            <a:off x="5657844" y="1960059"/>
            <a:ext cx="2103839" cy="148202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Elbow Connector 71"/>
          <p:cNvCxnSpPr>
            <a:stCxn id="58" idx="3"/>
            <a:endCxn id="63" idx="0"/>
          </p:cNvCxnSpPr>
          <p:nvPr/>
        </p:nvCxnSpPr>
        <p:spPr>
          <a:xfrm>
            <a:off x="4471988" y="2679977"/>
            <a:ext cx="2210949" cy="1725777"/>
          </a:xfrm>
          <a:prstGeom prst="bentConnector2">
            <a:avLst/>
          </a:prstGeom>
          <a:noFill/>
          <a:ln w="38100" cap="flat" cmpd="sng" algn="ctr">
            <a:solidFill>
              <a:srgbClr val="000000"/>
            </a:solidFill>
            <a:prstDash val="solid"/>
            <a:tailEnd type="arrow"/>
          </a:ln>
          <a:effectLst/>
        </p:spPr>
      </p:cxnSp>
      <p:sp>
        <p:nvSpPr>
          <p:cNvPr id="73" name="Rectangle 72"/>
          <p:cNvSpPr/>
          <p:nvPr/>
        </p:nvSpPr>
        <p:spPr>
          <a:xfrm>
            <a:off x="1908181" y="1599899"/>
            <a:ext cx="2872325"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1" u="none" strike="noStrike" kern="0" cap="none" spc="0" normalizeH="0" baseline="0" noProof="0" dirty="0" smtClean="0">
                <a:ln>
                  <a:noFill/>
                </a:ln>
                <a:solidFill>
                  <a:srgbClr val="CCCCFF">
                    <a:lumMod val="75000"/>
                  </a:srgbClr>
                </a:solidFill>
                <a:effectLst/>
                <a:uLnTx/>
                <a:uFillTx/>
              </a:rPr>
              <a:t>(using </a:t>
            </a:r>
            <a:r>
              <a:rPr kumimoji="0" lang="en-US" sz="1500" b="1" i="1" u="none" strike="noStrike" kern="0" cap="none" spc="0" normalizeH="0" baseline="0" noProof="0" dirty="0" smtClean="0">
                <a:ln>
                  <a:noFill/>
                </a:ln>
                <a:solidFill>
                  <a:srgbClr val="CCCCFF">
                    <a:lumMod val="75000"/>
                  </a:srgbClr>
                </a:solidFill>
                <a:effectLst/>
                <a:uLnTx/>
                <a:uFillTx/>
              </a:rPr>
              <a:t>NLP/ML</a:t>
            </a:r>
            <a:r>
              <a:rPr kumimoji="0" lang="en-US" sz="1500" b="0" i="1" u="none" strike="noStrike" kern="0" cap="none" spc="0" normalizeH="0" baseline="0" noProof="0" dirty="0" smtClean="0">
                <a:ln>
                  <a:noFill/>
                </a:ln>
                <a:solidFill>
                  <a:srgbClr val="CCCCFF">
                    <a:lumMod val="75000"/>
                  </a:srgbClr>
                </a:solidFill>
                <a:effectLst/>
                <a:uLnTx/>
                <a:uFillTx/>
              </a:rPr>
              <a:t> and/or </a:t>
            </a:r>
            <a:r>
              <a:rPr kumimoji="0" lang="en-US" sz="1500" b="1" i="1" u="none" strike="noStrike" kern="0" cap="none" spc="0" normalizeH="0" baseline="0" noProof="0" dirty="0" smtClean="0">
                <a:ln>
                  <a:noFill/>
                </a:ln>
                <a:solidFill>
                  <a:srgbClr val="CCCCFF">
                    <a:lumMod val="75000"/>
                  </a:srgbClr>
                </a:solidFill>
                <a:effectLst/>
                <a:uLnTx/>
                <a:uFillTx/>
              </a:rPr>
              <a:t>Gazetteers</a:t>
            </a:r>
            <a:r>
              <a:rPr kumimoji="0" lang="en-US" sz="1500" b="0" i="1" u="none" strike="noStrike" kern="0" cap="none" spc="0" normalizeH="0" baseline="0" noProof="0" dirty="0" smtClean="0">
                <a:ln>
                  <a:noFill/>
                </a:ln>
                <a:solidFill>
                  <a:srgbClr val="CCCCFF">
                    <a:lumMod val="75000"/>
                  </a:srgbClr>
                </a:solidFill>
                <a:effectLst/>
                <a:uLnTx/>
                <a:uFillTx/>
              </a:rPr>
              <a:t>)</a:t>
            </a:r>
            <a:endParaRPr kumimoji="0" lang="el-GR" sz="1500" b="0" i="0" u="none" strike="noStrike" kern="0" cap="none" spc="0" normalizeH="0" baseline="0" noProof="0" dirty="0" smtClean="0">
              <a:ln>
                <a:noFill/>
              </a:ln>
              <a:solidFill>
                <a:srgbClr val="000000"/>
              </a:solidFill>
              <a:effectLst/>
              <a:uLnTx/>
              <a:uFillTx/>
              <a:latin typeface="Arial"/>
            </a:endParaRPr>
          </a:p>
        </p:txBody>
      </p:sp>
      <p:sp>
        <p:nvSpPr>
          <p:cNvPr id="74" name="TextBox 73"/>
          <p:cNvSpPr txBox="1"/>
          <p:nvPr/>
        </p:nvSpPr>
        <p:spPr>
          <a:xfrm>
            <a:off x="6763816" y="3022004"/>
            <a:ext cx="1719317"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1" u="none" strike="noStrike" kern="0" cap="none" spc="0" normalizeH="0" baseline="0" noProof="0" dirty="0" smtClean="0">
                <a:ln>
                  <a:noFill/>
                </a:ln>
                <a:solidFill>
                  <a:srgbClr val="CCCCFF">
                    <a:lumMod val="50000"/>
                  </a:srgbClr>
                </a:solidFill>
                <a:effectLst/>
                <a:uLnTx/>
                <a:uFillTx/>
              </a:rPr>
              <a:t>entity linking</a:t>
            </a:r>
            <a:endParaRPr kumimoji="0" lang="el-GR" sz="2200" b="1" i="1" u="none" strike="noStrike" kern="0" cap="none" spc="0" normalizeH="0" baseline="0" noProof="0" dirty="0" smtClean="0">
              <a:ln>
                <a:noFill/>
              </a:ln>
              <a:solidFill>
                <a:srgbClr val="CCCCFF">
                  <a:lumMod val="50000"/>
                </a:srgbClr>
              </a:solidFill>
              <a:effectLst/>
              <a:uLnTx/>
              <a:uFillTx/>
            </a:endParaRPr>
          </a:p>
        </p:txBody>
      </p:sp>
      <p:sp>
        <p:nvSpPr>
          <p:cNvPr id="3" name="Slide Number Placeholder 2"/>
          <p:cNvSpPr>
            <a:spLocks noGrp="1"/>
          </p:cNvSpPr>
          <p:nvPr>
            <p:ph type="sldNum" sz="quarter" idx="12"/>
          </p:nvPr>
        </p:nvSpPr>
        <p:spPr/>
        <p:txBody>
          <a:bodyPr/>
          <a:lstStyle/>
          <a:p>
            <a:fld id="{4AA4D77F-BFCC-4678-8786-233394E64B40}" type="slidenum">
              <a:rPr lang="en-GB" noProof="0" smtClean="0"/>
              <a:pPr/>
              <a:t>39</a:t>
            </a:fld>
            <a:endParaRPr lang="en-GB" noProof="0"/>
          </a:p>
        </p:txBody>
      </p:sp>
    </p:spTree>
    <p:extLst>
      <p:ext uri="{BB962C8B-B14F-4D97-AF65-F5344CB8AC3E}">
        <p14:creationId xmlns:p14="http://schemas.microsoft.com/office/powerpoint/2010/main" val="66048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32" presetClass="emph" presetSubtype="0" repeatCount="indefinite" fill="hold" nodeType="withEffect">
                                  <p:stCondLst>
                                    <p:cond delay="0"/>
                                  </p:stCondLst>
                                  <p:childTnLst>
                                    <p:animRot by="120000">
                                      <p:cBhvr>
                                        <p:cTn id="21" dur="100" fill="hold">
                                          <p:stCondLst>
                                            <p:cond delay="0"/>
                                          </p:stCondLst>
                                        </p:cTn>
                                        <p:tgtEl>
                                          <p:spTgt spid="70"/>
                                        </p:tgtEl>
                                        <p:attrNameLst>
                                          <p:attrName>r</p:attrName>
                                        </p:attrNameLst>
                                      </p:cBhvr>
                                    </p:animRot>
                                    <p:animRot by="-240000">
                                      <p:cBhvr>
                                        <p:cTn id="22" dur="200" fill="hold">
                                          <p:stCondLst>
                                            <p:cond delay="200"/>
                                          </p:stCondLst>
                                        </p:cTn>
                                        <p:tgtEl>
                                          <p:spTgt spid="70"/>
                                        </p:tgtEl>
                                        <p:attrNameLst>
                                          <p:attrName>r</p:attrName>
                                        </p:attrNameLst>
                                      </p:cBhvr>
                                    </p:animRot>
                                    <p:animRot by="240000">
                                      <p:cBhvr>
                                        <p:cTn id="23" dur="200" fill="hold">
                                          <p:stCondLst>
                                            <p:cond delay="400"/>
                                          </p:stCondLst>
                                        </p:cTn>
                                        <p:tgtEl>
                                          <p:spTgt spid="70"/>
                                        </p:tgtEl>
                                        <p:attrNameLst>
                                          <p:attrName>r</p:attrName>
                                        </p:attrNameLst>
                                      </p:cBhvr>
                                    </p:animRot>
                                    <p:animRot by="-240000">
                                      <p:cBhvr>
                                        <p:cTn id="24" dur="200" fill="hold">
                                          <p:stCondLst>
                                            <p:cond delay="600"/>
                                          </p:stCondLst>
                                        </p:cTn>
                                        <p:tgtEl>
                                          <p:spTgt spid="70"/>
                                        </p:tgtEl>
                                        <p:attrNameLst>
                                          <p:attrName>r</p:attrName>
                                        </p:attrNameLst>
                                      </p:cBhvr>
                                    </p:animRot>
                                    <p:animRot by="120000">
                                      <p:cBhvr>
                                        <p:cTn id="25" dur="200" fill="hold">
                                          <p:stCondLst>
                                            <p:cond delay="800"/>
                                          </p:stCondLst>
                                        </p:cTn>
                                        <p:tgtEl>
                                          <p:spTgt spid="70"/>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childTnLst>
                                </p:cTn>
                              </p:par>
                              <p:par>
                                <p:cTn id="37" presetID="10" presetClass="entr" presetSubtype="0"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par>
                                <p:cTn id="48" presetID="10" presetClass="entr" presetSubtype="0" fill="hold"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par>
                                <p:cTn id="54" presetID="10"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32" presetClass="emph" presetSubtype="0" repeatCount="indefinite" fill="hold" nodeType="withEffect">
                                  <p:stCondLst>
                                    <p:cond delay="0"/>
                                  </p:stCondLst>
                                  <p:endCondLst>
                                    <p:cond evt="onNext" delay="0">
                                      <p:tgtEl>
                                        <p:sldTgt/>
                                      </p:tgtEl>
                                    </p:cond>
                                  </p:endCondLst>
                                  <p:childTnLst>
                                    <p:animRot by="120000">
                                      <p:cBhvr>
                                        <p:cTn id="64" dur="200" fill="hold">
                                          <p:stCondLst>
                                            <p:cond delay="0"/>
                                          </p:stCondLst>
                                        </p:cTn>
                                        <p:tgtEl>
                                          <p:spTgt spid="69"/>
                                        </p:tgtEl>
                                        <p:attrNameLst>
                                          <p:attrName>r</p:attrName>
                                        </p:attrNameLst>
                                      </p:cBhvr>
                                    </p:animRot>
                                    <p:animRot by="-240000">
                                      <p:cBhvr>
                                        <p:cTn id="65" dur="400" fill="hold">
                                          <p:stCondLst>
                                            <p:cond delay="400"/>
                                          </p:stCondLst>
                                        </p:cTn>
                                        <p:tgtEl>
                                          <p:spTgt spid="69"/>
                                        </p:tgtEl>
                                        <p:attrNameLst>
                                          <p:attrName>r</p:attrName>
                                        </p:attrNameLst>
                                      </p:cBhvr>
                                    </p:animRot>
                                    <p:animRot by="240000">
                                      <p:cBhvr>
                                        <p:cTn id="66" dur="400" fill="hold">
                                          <p:stCondLst>
                                            <p:cond delay="800"/>
                                          </p:stCondLst>
                                        </p:cTn>
                                        <p:tgtEl>
                                          <p:spTgt spid="69"/>
                                        </p:tgtEl>
                                        <p:attrNameLst>
                                          <p:attrName>r</p:attrName>
                                        </p:attrNameLst>
                                      </p:cBhvr>
                                    </p:animRot>
                                    <p:animRot by="-240000">
                                      <p:cBhvr>
                                        <p:cTn id="67" dur="400" fill="hold">
                                          <p:stCondLst>
                                            <p:cond delay="1200"/>
                                          </p:stCondLst>
                                        </p:cTn>
                                        <p:tgtEl>
                                          <p:spTgt spid="69"/>
                                        </p:tgtEl>
                                        <p:attrNameLst>
                                          <p:attrName>r</p:attrName>
                                        </p:attrNameLst>
                                      </p:cBhvr>
                                    </p:animRot>
                                    <p:animRot by="120000">
                                      <p:cBhvr>
                                        <p:cTn id="68" dur="400" fill="hold">
                                          <p:stCondLst>
                                            <p:cond delay="1600"/>
                                          </p:stCondLst>
                                        </p:cTn>
                                        <p:tgtEl>
                                          <p:spTgt spid="6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2" grpId="0"/>
      <p:bldP spid="63" grpId="0"/>
      <p:bldP spid="65" grpId="0"/>
      <p:bldP spid="67" grpId="0"/>
      <p:bldP spid="68" grpId="0"/>
      <p:bldP spid="73" grpId="0"/>
      <p:bldP spid="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22" y="1280069"/>
            <a:ext cx="3048000" cy="2023872"/>
          </a:xfrm>
          <a:prstGeom prst="rect">
            <a:avLst/>
          </a:prstGeom>
        </p:spPr>
      </p:pic>
      <p:sp>
        <p:nvSpPr>
          <p:cNvPr id="2" name="Title 1"/>
          <p:cNvSpPr>
            <a:spLocks noGrp="1"/>
          </p:cNvSpPr>
          <p:nvPr>
            <p:ph type="title"/>
          </p:nvPr>
        </p:nvSpPr>
        <p:spPr/>
        <p:txBody>
          <a:bodyPr/>
          <a:lstStyle/>
          <a:p>
            <a:r>
              <a:rPr lang="en-US" dirty="0" smtClean="0"/>
              <a:t>The </a:t>
            </a:r>
            <a:r>
              <a:rPr lang="en-US" b="1" dirty="0" err="1" smtClean="0"/>
              <a:t>iMarine</a:t>
            </a:r>
            <a:r>
              <a:rPr lang="en-US" dirty="0" smtClean="0"/>
              <a:t> Project</a:t>
            </a:r>
            <a:endParaRPr lang="el-GR" dirty="0"/>
          </a:p>
        </p:txBody>
      </p:sp>
      <p:sp>
        <p:nvSpPr>
          <p:cNvPr id="3" name="Content Placeholder 2"/>
          <p:cNvSpPr>
            <a:spLocks noGrp="1"/>
          </p:cNvSpPr>
          <p:nvPr>
            <p:ph idx="1"/>
          </p:nvPr>
        </p:nvSpPr>
        <p:spPr>
          <a:xfrm>
            <a:off x="300222" y="3253886"/>
            <a:ext cx="8229600" cy="2000223"/>
          </a:xfrm>
        </p:spPr>
        <p:txBody>
          <a:bodyPr/>
          <a:lstStyle/>
          <a:p>
            <a:r>
              <a:rPr lang="en-US" sz="2800" dirty="0" smtClean="0">
                <a:solidFill>
                  <a:schemeClr val="tx2"/>
                </a:solidFill>
              </a:rPr>
              <a:t>Launch an Initiative to establish and operate a data infrastructure supporting the principles of the </a:t>
            </a:r>
            <a:r>
              <a:rPr lang="en-US" sz="2800" b="1" dirty="0" smtClean="0">
                <a:solidFill>
                  <a:schemeClr val="tx2"/>
                </a:solidFill>
              </a:rPr>
              <a:t>Ecosystem Approach to Fisheries Management and Conservation of Marine Living Resources</a:t>
            </a:r>
          </a:p>
          <a:p>
            <a:r>
              <a:rPr lang="en-US" sz="2800" dirty="0" err="1" smtClean="0">
                <a:solidFill>
                  <a:schemeClr val="tx2"/>
                </a:solidFill>
              </a:rPr>
              <a:t>iMarine</a:t>
            </a:r>
            <a:r>
              <a:rPr lang="en-US" sz="2800" dirty="0" smtClean="0">
                <a:solidFill>
                  <a:schemeClr val="tx2"/>
                </a:solidFill>
              </a:rPr>
              <a:t> Virtual Research Environments (VREs)</a:t>
            </a:r>
          </a:p>
          <a:p>
            <a:pPr lvl="1"/>
            <a:r>
              <a:rPr lang="en-US" sz="2000" dirty="0" smtClean="0">
                <a:solidFill>
                  <a:schemeClr val="tx2"/>
                </a:solidFill>
              </a:rPr>
              <a:t>provide </a:t>
            </a:r>
            <a:r>
              <a:rPr lang="en-US" sz="2000" dirty="0">
                <a:solidFill>
                  <a:schemeClr val="tx2"/>
                </a:solidFill>
              </a:rPr>
              <a:t>users </a:t>
            </a:r>
            <a:r>
              <a:rPr lang="en-US" sz="2000" dirty="0" smtClean="0">
                <a:solidFill>
                  <a:schemeClr val="tx2"/>
                </a:solidFill>
              </a:rPr>
              <a:t>with a </a:t>
            </a:r>
            <a:r>
              <a:rPr lang="en-US" sz="2000" dirty="0">
                <a:solidFill>
                  <a:schemeClr val="tx2"/>
                </a:solidFill>
              </a:rPr>
              <a:t>web-based set </a:t>
            </a:r>
            <a:r>
              <a:rPr lang="en-US" sz="2000" dirty="0" smtClean="0">
                <a:solidFill>
                  <a:schemeClr val="tx2"/>
                </a:solidFill>
              </a:rPr>
              <a:t>of facilities </a:t>
            </a:r>
            <a:r>
              <a:rPr lang="en-US" sz="2000" dirty="0">
                <a:solidFill>
                  <a:schemeClr val="tx2"/>
                </a:solidFill>
              </a:rPr>
              <a:t>(including services, data and </a:t>
            </a:r>
            <a:r>
              <a:rPr lang="en-US" sz="2000" dirty="0" smtClean="0">
                <a:solidFill>
                  <a:schemeClr val="tx2"/>
                </a:solidFill>
              </a:rPr>
              <a:t>computational facilities</a:t>
            </a:r>
            <a:r>
              <a:rPr lang="en-US" sz="2000" dirty="0">
                <a:solidFill>
                  <a:schemeClr val="tx2"/>
                </a:solidFill>
              </a:rPr>
              <a:t>) tailored to serve the needs of a Community of Practice</a:t>
            </a:r>
            <a:endParaRPr lang="en-US" sz="2000" dirty="0" smtClean="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202" y="1303718"/>
            <a:ext cx="2605666" cy="2000223"/>
          </a:xfrm>
          <a:prstGeom prst="rect">
            <a:avLst/>
          </a:prstGeom>
        </p:spPr>
      </p:pic>
      <p:pic>
        <p:nvPicPr>
          <p:cNvPr id="8" name="Picture 7" descr="DSC0116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8868" y="2174181"/>
            <a:ext cx="1523985" cy="1129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G_1123"/>
          <p:cNvPicPr>
            <a:picLocks noChangeAspect="1" noChangeArrowheads="1"/>
          </p:cNvPicPr>
          <p:nvPr/>
        </p:nvPicPr>
        <p:blipFill>
          <a:blip r:embed="rId5" cstate="print">
            <a:extLst>
              <a:ext uri="{28A0092B-C50C-407E-A947-70E740481C1C}">
                <a14:useLocalDpi xmlns:a14="http://schemas.microsoft.com/office/drawing/2010/main" val="0"/>
              </a:ext>
            </a:extLst>
          </a:blip>
          <a:srcRect t="10281" b="20711"/>
          <a:stretch>
            <a:fillRect/>
          </a:stretch>
        </p:blipFill>
        <p:spPr bwMode="auto">
          <a:xfrm>
            <a:off x="5968868" y="1280071"/>
            <a:ext cx="1819145" cy="9414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SC0132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92853" y="2221479"/>
            <a:ext cx="1168474" cy="10824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SC0185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8014" y="1272830"/>
            <a:ext cx="847840" cy="94864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AA4D77F-BFCC-4678-8786-233394E64B40}" type="slidenum">
              <a:rPr lang="en-GB" noProof="0" smtClean="0"/>
              <a:pPr/>
              <a:t>4</a:t>
            </a:fld>
            <a:endParaRPr lang="en-GB" noProof="0"/>
          </a:p>
        </p:txBody>
      </p:sp>
    </p:spTree>
    <p:extLst>
      <p:ext uri="{BB962C8B-B14F-4D97-AF65-F5344CB8AC3E}">
        <p14:creationId xmlns:p14="http://schemas.microsoft.com/office/powerpoint/2010/main" val="23119050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517" y="-381926"/>
            <a:ext cx="8229600" cy="1143000"/>
          </a:xfrm>
        </p:spPr>
        <p:txBody>
          <a:bodyPr/>
          <a:lstStyle/>
          <a:p>
            <a:r>
              <a:rPr lang="en-US" sz="3200" dirty="0" err="1" smtClean="0"/>
              <a:t>XLink</a:t>
            </a:r>
            <a:r>
              <a:rPr lang="en-US" sz="3200" dirty="0" smtClean="0"/>
              <a:t>-Motivation</a:t>
            </a:r>
            <a:endParaRPr lang="el-GR" sz="3200" dirty="0"/>
          </a:p>
        </p:txBody>
      </p:sp>
      <p:sp>
        <p:nvSpPr>
          <p:cNvPr id="3" name="Content Placeholder 2"/>
          <p:cNvSpPr>
            <a:spLocks noGrp="1"/>
          </p:cNvSpPr>
          <p:nvPr>
            <p:ph idx="1"/>
          </p:nvPr>
        </p:nvSpPr>
        <p:spPr>
          <a:xfrm>
            <a:off x="446567" y="537781"/>
            <a:ext cx="8420986" cy="6001132"/>
          </a:xfrm>
        </p:spPr>
        <p:txBody>
          <a:bodyPr/>
          <a:lstStyle/>
          <a:p>
            <a:pPr lvl="0" defTabSz="914400">
              <a:buFontTx/>
              <a:buChar char="•"/>
            </a:pPr>
            <a:r>
              <a:rPr lang="en-US" sz="2000" u="sng" kern="0" dirty="0" smtClean="0">
                <a:solidFill>
                  <a:srgbClr val="000000"/>
                </a:solidFill>
                <a:latin typeface="Calibri" pitchFamily="34" charset="0"/>
              </a:rPr>
              <a:t>Configuring</a:t>
            </a:r>
            <a:r>
              <a:rPr lang="en-US" sz="2000" kern="0" dirty="0" smtClean="0">
                <a:solidFill>
                  <a:srgbClr val="000000"/>
                </a:solidFill>
                <a:latin typeface="Calibri" pitchFamily="34" charset="0"/>
              </a:rPr>
              <a:t> </a:t>
            </a:r>
            <a:r>
              <a:rPr lang="en-US" sz="2000" kern="0" dirty="0">
                <a:solidFill>
                  <a:srgbClr val="000000"/>
                </a:solidFill>
                <a:latin typeface="Calibri" pitchFamily="34" charset="0"/>
              </a:rPr>
              <a:t>an existing </a:t>
            </a:r>
            <a:r>
              <a:rPr lang="en-US" sz="2000" kern="0" dirty="0" smtClean="0">
                <a:solidFill>
                  <a:srgbClr val="000000"/>
                </a:solidFill>
                <a:latin typeface="Calibri" pitchFamily="34" charset="0"/>
              </a:rPr>
              <a:t>Named Entity Extraction (NEE) </a:t>
            </a:r>
            <a:r>
              <a:rPr lang="en-US" sz="2000" kern="0" dirty="0">
                <a:solidFill>
                  <a:srgbClr val="000000"/>
                </a:solidFill>
                <a:latin typeface="Calibri" pitchFamily="34" charset="0"/>
              </a:rPr>
              <a:t>system for building domain specific applications is…</a:t>
            </a:r>
            <a:r>
              <a:rPr lang="en-US" sz="2400" kern="0" dirty="0">
                <a:solidFill>
                  <a:srgbClr val="99CCFF">
                    <a:lumMod val="50000"/>
                  </a:srgbClr>
                </a:solidFill>
                <a:latin typeface="Calibri" pitchFamily="34" charset="0"/>
              </a:rPr>
              <a:t>challenging</a:t>
            </a:r>
            <a:r>
              <a:rPr lang="en-US" sz="2000" kern="0" dirty="0">
                <a:solidFill>
                  <a:srgbClr val="000000"/>
                </a:solidFill>
                <a:latin typeface="Calibri" pitchFamily="34" charset="0"/>
              </a:rPr>
              <a:t>!</a:t>
            </a:r>
          </a:p>
          <a:p>
            <a:pPr lvl="1" defTabSz="914400">
              <a:buFontTx/>
              <a:buChar char="–"/>
            </a:pPr>
            <a:r>
              <a:rPr lang="en-US" sz="1800" kern="0" dirty="0" smtClean="0">
                <a:solidFill>
                  <a:srgbClr val="000000"/>
                </a:solidFill>
                <a:latin typeface="Calibri" pitchFamily="34" charset="0"/>
              </a:rPr>
              <a:t>It is a time </a:t>
            </a:r>
            <a:r>
              <a:rPr lang="en-US" sz="1800" kern="0" dirty="0">
                <a:solidFill>
                  <a:srgbClr val="000000"/>
                </a:solidFill>
                <a:latin typeface="Calibri" pitchFamily="34" charset="0"/>
              </a:rPr>
              <a:t>consuming and laborious </a:t>
            </a:r>
            <a:r>
              <a:rPr lang="en-US" sz="1800" kern="0" dirty="0" smtClean="0">
                <a:solidFill>
                  <a:srgbClr val="000000"/>
                </a:solidFill>
                <a:latin typeface="Calibri" pitchFamily="34" charset="0"/>
              </a:rPr>
              <a:t>task (even </a:t>
            </a:r>
            <a:r>
              <a:rPr lang="en-US" sz="1800" kern="0" dirty="0">
                <a:solidFill>
                  <a:srgbClr val="000000"/>
                </a:solidFill>
                <a:latin typeface="Calibri" pitchFamily="34" charset="0"/>
              </a:rPr>
              <a:t>for persons with computer science </a:t>
            </a:r>
            <a:r>
              <a:rPr lang="en-US" sz="1800" kern="0" dirty="0" smtClean="0">
                <a:solidFill>
                  <a:srgbClr val="000000"/>
                </a:solidFill>
                <a:latin typeface="Calibri" pitchFamily="34" charset="0"/>
              </a:rPr>
              <a:t>background)  and requires </a:t>
            </a:r>
            <a:r>
              <a:rPr lang="en-US" sz="1800" kern="0" dirty="0">
                <a:solidFill>
                  <a:srgbClr val="000000"/>
                </a:solidFill>
                <a:latin typeface="Calibri" pitchFamily="34" charset="0"/>
              </a:rPr>
              <a:t>many technical skills</a:t>
            </a:r>
          </a:p>
          <a:p>
            <a:pPr lvl="0" defTabSz="914400">
              <a:buFontTx/>
              <a:buChar char="•"/>
            </a:pPr>
            <a:r>
              <a:rPr lang="en-US" sz="2000" kern="0" dirty="0">
                <a:solidFill>
                  <a:srgbClr val="000000"/>
                </a:solidFill>
                <a:latin typeface="Calibri" pitchFamily="34" charset="0"/>
              </a:rPr>
              <a:t>Existing tools are mainly dedicated to one specific Knowledge Base which is indexed beforehand </a:t>
            </a:r>
          </a:p>
          <a:p>
            <a:pPr lvl="1" defTabSz="914400">
              <a:buFontTx/>
              <a:buChar char="–"/>
            </a:pPr>
            <a:r>
              <a:rPr lang="en-US" sz="1800" kern="0" dirty="0">
                <a:solidFill>
                  <a:srgbClr val="000000"/>
                </a:solidFill>
                <a:latin typeface="Calibri" pitchFamily="34" charset="0"/>
              </a:rPr>
              <a:t>thereby, they do not exploit the dynamic and distributed nature of </a:t>
            </a:r>
            <a:r>
              <a:rPr lang="en-US" sz="1800" kern="0" dirty="0" smtClean="0">
                <a:solidFill>
                  <a:srgbClr val="000000"/>
                </a:solidFill>
                <a:latin typeface="Calibri" pitchFamily="34" charset="0"/>
              </a:rPr>
              <a:t>LOD</a:t>
            </a:r>
          </a:p>
          <a:p>
            <a:pPr defTabSz="914400">
              <a:buFontTx/>
              <a:buChar char="–"/>
            </a:pPr>
            <a:r>
              <a:rPr lang="en-US" sz="2200" kern="0" dirty="0">
                <a:solidFill>
                  <a:srgbClr val="000000"/>
                </a:solidFill>
                <a:latin typeface="Calibri" pitchFamily="34" charset="0"/>
              </a:rPr>
              <a:t>In existing NEE tools, the user (an admin or a developer) cannot </a:t>
            </a:r>
            <a:r>
              <a:rPr lang="en-US" sz="2200" kern="0" dirty="0" smtClean="0">
                <a:solidFill>
                  <a:srgbClr val="000000"/>
                </a:solidFill>
                <a:latin typeface="Calibri" pitchFamily="34" charset="0"/>
              </a:rPr>
              <a:t>easily:</a:t>
            </a:r>
          </a:p>
          <a:p>
            <a:pPr lvl="1" defTabSz="914400">
              <a:buFontTx/>
              <a:buChar char="–"/>
            </a:pPr>
            <a:r>
              <a:rPr lang="en-US" sz="1800" kern="0" dirty="0" smtClean="0">
                <a:solidFill>
                  <a:srgbClr val="000000"/>
                </a:solidFill>
                <a:latin typeface="Calibri" pitchFamily="34" charset="0"/>
              </a:rPr>
              <a:t>define </a:t>
            </a:r>
            <a:r>
              <a:rPr lang="en-US" sz="1800" kern="0" dirty="0">
                <a:solidFill>
                  <a:srgbClr val="000000"/>
                </a:solidFill>
                <a:latin typeface="Calibri" pitchFamily="34" charset="0"/>
              </a:rPr>
              <a:t>its own interesting types/categories of </a:t>
            </a:r>
            <a:r>
              <a:rPr lang="en-US" sz="1800" kern="0" dirty="0" smtClean="0">
                <a:solidFill>
                  <a:srgbClr val="000000"/>
                </a:solidFill>
                <a:latin typeface="Calibri" pitchFamily="34" charset="0"/>
              </a:rPr>
              <a:t>entities</a:t>
            </a:r>
          </a:p>
          <a:p>
            <a:pPr lvl="1" defTabSz="914400">
              <a:buFontTx/>
              <a:buChar char="–"/>
            </a:pPr>
            <a:r>
              <a:rPr lang="en-US" sz="1800" kern="0" dirty="0" smtClean="0">
                <a:solidFill>
                  <a:srgbClr val="000000"/>
                </a:solidFill>
                <a:latin typeface="Calibri" pitchFamily="34" charset="0"/>
              </a:rPr>
              <a:t>update/extend </a:t>
            </a:r>
            <a:r>
              <a:rPr lang="en-US" sz="1800" kern="0" dirty="0">
                <a:solidFill>
                  <a:srgbClr val="000000"/>
                </a:solidFill>
                <a:latin typeface="Calibri" pitchFamily="34" charset="0"/>
              </a:rPr>
              <a:t>an existing category with additional entities coming from a new Knowledge Base (KB)</a:t>
            </a:r>
          </a:p>
          <a:p>
            <a:pPr lvl="1" defTabSz="914400">
              <a:buFontTx/>
              <a:buChar char="–"/>
            </a:pPr>
            <a:r>
              <a:rPr lang="en-US" sz="1800" kern="0" dirty="0">
                <a:solidFill>
                  <a:srgbClr val="000000"/>
                </a:solidFill>
                <a:latin typeface="Calibri" pitchFamily="34" charset="0"/>
              </a:rPr>
              <a:t>Specify how to link the identified entities with semantic resources</a:t>
            </a:r>
          </a:p>
          <a:p>
            <a:pPr lvl="1" defTabSz="914400">
              <a:buFontTx/>
              <a:buChar char="–"/>
            </a:pPr>
            <a:r>
              <a:rPr lang="en-US" sz="1800" kern="0" dirty="0">
                <a:solidFill>
                  <a:srgbClr val="000000"/>
                </a:solidFill>
                <a:latin typeface="Calibri" pitchFamily="34" charset="0"/>
              </a:rPr>
              <a:t>Control how to enrich the identified entities, i.e. configure the properties that </a:t>
            </a:r>
            <a:r>
              <a:rPr lang="en-US" sz="1800" kern="0" dirty="0" smtClean="0">
                <a:solidFill>
                  <a:srgbClr val="000000"/>
                </a:solidFill>
                <a:latin typeface="Calibri" pitchFamily="34" charset="0"/>
              </a:rPr>
              <a:t>are </a:t>
            </a:r>
            <a:r>
              <a:rPr lang="en-US" sz="1800" kern="0" dirty="0">
                <a:solidFill>
                  <a:srgbClr val="000000"/>
                </a:solidFill>
                <a:latin typeface="Calibri" pitchFamily="34" charset="0"/>
              </a:rPr>
              <a:t>useful for a particular </a:t>
            </a:r>
            <a:r>
              <a:rPr lang="en-US" sz="1800" kern="0" dirty="0" smtClean="0">
                <a:solidFill>
                  <a:srgbClr val="000000"/>
                </a:solidFill>
                <a:latin typeface="Calibri" pitchFamily="34" charset="0"/>
              </a:rPr>
              <a:t>application, e.g</a:t>
            </a:r>
            <a:r>
              <a:rPr lang="en-US" sz="1800" kern="0" dirty="0">
                <a:solidFill>
                  <a:srgbClr val="000000"/>
                </a:solidFill>
                <a:latin typeface="Calibri" pitchFamily="34" charset="0"/>
              </a:rPr>
              <a:t>. retrieve images, or a description in a specific language</a:t>
            </a:r>
          </a:p>
          <a:p>
            <a:pPr lvl="1" defTabSz="914400">
              <a:buFontTx/>
              <a:buChar char="–"/>
            </a:pPr>
            <a:r>
              <a:rPr lang="en-US" sz="1800" kern="0" dirty="0">
                <a:solidFill>
                  <a:srgbClr val="000000"/>
                </a:solidFill>
                <a:latin typeface="Calibri" pitchFamily="34" charset="0"/>
              </a:rPr>
              <a:t>Inspect whether and how the identified entities are </a:t>
            </a:r>
            <a:r>
              <a:rPr lang="en-US" sz="1800" kern="0" dirty="0" smtClean="0">
                <a:solidFill>
                  <a:srgbClr val="000000"/>
                </a:solidFill>
                <a:latin typeface="Calibri" pitchFamily="34" charset="0"/>
              </a:rPr>
              <a:t>connected not </a:t>
            </a:r>
            <a:r>
              <a:rPr lang="en-US" sz="1800" kern="0" dirty="0">
                <a:solidFill>
                  <a:srgbClr val="000000"/>
                </a:solidFill>
                <a:latin typeface="Calibri" pitchFamily="34" charset="0"/>
              </a:rPr>
              <a:t>within the document but as entities in general</a:t>
            </a:r>
          </a:p>
          <a:p>
            <a:pPr defTabSz="914400">
              <a:buFontTx/>
              <a:buChar char="–"/>
            </a:pPr>
            <a:endParaRPr lang="en-US" sz="2200" kern="0" dirty="0">
              <a:solidFill>
                <a:srgbClr val="000000"/>
              </a:solidFill>
              <a:latin typeface="Calibri" pitchFamily="34" charset="0"/>
            </a:endParaRPr>
          </a:p>
          <a:p>
            <a:pPr lvl="1" defTabSz="914400">
              <a:buFontTx/>
              <a:buChar char="–"/>
            </a:pPr>
            <a:endParaRPr lang="en-US" sz="1800" kern="0" dirty="0">
              <a:solidFill>
                <a:srgbClr val="000000"/>
              </a:solidFill>
              <a:latin typeface="Calibri" pitchFamily="34" charset="0"/>
            </a:endParaRPr>
          </a:p>
          <a:p>
            <a:pPr lvl="1" defTabSz="914400">
              <a:buFontTx/>
              <a:buChar char="–"/>
            </a:pPr>
            <a:endParaRPr lang="en-US" sz="1800" kern="0" dirty="0">
              <a:solidFill>
                <a:srgbClr val="000000"/>
              </a:solidFill>
              <a:latin typeface="Calibri" pitchFamily="34" charset="0"/>
            </a:endParaRPr>
          </a:p>
          <a:p>
            <a:pPr lvl="0" defTabSz="914400">
              <a:buFontTx/>
              <a:buChar char="•"/>
            </a:pPr>
            <a:endParaRPr lang="el-GR" sz="2000" kern="0" dirty="0">
              <a:solidFill>
                <a:srgbClr val="000000"/>
              </a:solidFill>
              <a:latin typeface="Calibri" pitchFamily="34" charset="0"/>
            </a:endParaRPr>
          </a:p>
          <a:p>
            <a:endParaRPr lang="el-GR" sz="2800"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40</a:t>
            </a:fld>
            <a:endParaRPr lang="en-GB" noProof="0"/>
          </a:p>
        </p:txBody>
      </p:sp>
    </p:spTree>
    <p:extLst>
      <p:ext uri="{BB962C8B-B14F-4D97-AF65-F5344CB8AC3E}">
        <p14:creationId xmlns:p14="http://schemas.microsoft.com/office/powerpoint/2010/main" val="40265733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XLink</a:t>
            </a:r>
            <a:r>
              <a:rPr lang="en-US" dirty="0" smtClean="0"/>
              <a:t> Architecture</a:t>
            </a:r>
            <a:endParaRPr lang="el-GR"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268760"/>
            <a:ext cx="8746888" cy="4281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3813344" y="4113076"/>
            <a:ext cx="1401584" cy="104411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Oval 7"/>
          <p:cNvSpPr/>
          <p:nvPr/>
        </p:nvSpPr>
        <p:spPr>
          <a:xfrm>
            <a:off x="2267744" y="1700808"/>
            <a:ext cx="1401584" cy="104411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Oval 8"/>
          <p:cNvSpPr/>
          <p:nvPr/>
        </p:nvSpPr>
        <p:spPr>
          <a:xfrm>
            <a:off x="5375136" y="1713000"/>
            <a:ext cx="1180416" cy="9001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Oval 9"/>
          <p:cNvSpPr/>
          <p:nvPr/>
        </p:nvSpPr>
        <p:spPr>
          <a:xfrm>
            <a:off x="5436096" y="2613100"/>
            <a:ext cx="1180416" cy="9001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Oval 10"/>
          <p:cNvSpPr/>
          <p:nvPr/>
        </p:nvSpPr>
        <p:spPr>
          <a:xfrm>
            <a:off x="5375136" y="3513200"/>
            <a:ext cx="1180416" cy="9001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Oval 11"/>
          <p:cNvSpPr/>
          <p:nvPr/>
        </p:nvSpPr>
        <p:spPr>
          <a:xfrm>
            <a:off x="5277600" y="4328160"/>
            <a:ext cx="3634752" cy="143865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Slide Number Placeholder 2"/>
          <p:cNvSpPr>
            <a:spLocks noGrp="1"/>
          </p:cNvSpPr>
          <p:nvPr>
            <p:ph type="sldNum" sz="quarter" idx="12"/>
          </p:nvPr>
        </p:nvSpPr>
        <p:spPr/>
        <p:txBody>
          <a:bodyPr/>
          <a:lstStyle/>
          <a:p>
            <a:fld id="{4AA4D77F-BFCC-4678-8786-233394E64B40}" type="slidenum">
              <a:rPr lang="en-GB" noProof="0" smtClean="0"/>
              <a:pPr/>
              <a:t>41</a:t>
            </a:fld>
            <a:endParaRPr lang="en-GB" noProof="0"/>
          </a:p>
        </p:txBody>
      </p:sp>
    </p:spTree>
    <p:extLst>
      <p:ext uri="{BB962C8B-B14F-4D97-AF65-F5344CB8AC3E}">
        <p14:creationId xmlns:p14="http://schemas.microsoft.com/office/powerpoint/2010/main" val="163864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XLink</a:t>
            </a:r>
            <a:r>
              <a:rPr lang="en-US" dirty="0" smtClean="0"/>
              <a:t> -Configuration Model</a:t>
            </a:r>
            <a:endParaRPr lang="el-GR"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7225" t="34328" r="17611"/>
          <a:stretch/>
        </p:blipFill>
        <p:spPr bwMode="auto">
          <a:xfrm>
            <a:off x="5986648" y="2739827"/>
            <a:ext cx="1284102" cy="188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1" r="45376" b="65951"/>
          <a:stretch/>
        </p:blipFill>
        <p:spPr bwMode="auto">
          <a:xfrm>
            <a:off x="395536" y="1772816"/>
            <a:ext cx="4570288" cy="977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006" b="66127"/>
          <a:stretch/>
        </p:blipFill>
        <p:spPr bwMode="auto">
          <a:xfrm>
            <a:off x="4973761" y="1767485"/>
            <a:ext cx="3810000" cy="972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4200" r="60702"/>
          <a:stretch/>
        </p:blipFill>
        <p:spPr bwMode="auto">
          <a:xfrm>
            <a:off x="308288" y="2750448"/>
            <a:ext cx="3327608" cy="1889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284" t="34200" r="35083"/>
          <a:stretch/>
        </p:blipFill>
        <p:spPr bwMode="auto">
          <a:xfrm>
            <a:off x="3629612" y="2753375"/>
            <a:ext cx="2170520" cy="1889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2503" t="34328"/>
          <a:stretch/>
        </p:blipFill>
        <p:spPr bwMode="auto">
          <a:xfrm>
            <a:off x="7272486" y="2740027"/>
            <a:ext cx="1481552" cy="188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4AA4D77F-BFCC-4678-8786-233394E64B40}" type="slidenum">
              <a:rPr lang="en-GB" noProof="0" smtClean="0"/>
              <a:pPr/>
              <a:t>42</a:t>
            </a:fld>
            <a:endParaRPr lang="en-GB" noProof="0"/>
          </a:p>
        </p:txBody>
      </p:sp>
    </p:spTree>
    <p:extLst>
      <p:ext uri="{BB962C8B-B14F-4D97-AF65-F5344CB8AC3E}">
        <p14:creationId xmlns:p14="http://schemas.microsoft.com/office/powerpoint/2010/main" val="1139425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XLink</a:t>
            </a:r>
            <a:r>
              <a:rPr lang="en-US" dirty="0" smtClean="0"/>
              <a:t> - Instantiation Example </a:t>
            </a:r>
            <a:endParaRPr lang="el-GR" dirty="0"/>
          </a:p>
        </p:txBody>
      </p:sp>
      <p:cxnSp>
        <p:nvCxnSpPr>
          <p:cNvPr id="58" name="Straight Connector 57"/>
          <p:cNvCxnSpPr/>
          <p:nvPr/>
        </p:nvCxnSpPr>
        <p:spPr>
          <a:xfrm>
            <a:off x="3443734" y="5819627"/>
            <a:ext cx="325297" cy="0"/>
          </a:xfrm>
          <a:prstGeom prst="line">
            <a:avLst/>
          </a:prstGeom>
          <a:noFill/>
          <a:ln w="9525" cap="flat" cmpd="sng" algn="ctr">
            <a:gradFill>
              <a:gsLst>
                <a:gs pos="0">
                  <a:srgbClr val="000000"/>
                </a:gs>
                <a:gs pos="50000">
                  <a:srgbClr val="494949"/>
                </a:gs>
                <a:gs pos="100000">
                  <a:srgbClr val="FFFFFF"/>
                </a:gs>
              </a:gsLst>
              <a:lin ang="5400000" scaled="0"/>
            </a:gradFill>
            <a:prstDash val="solid"/>
          </a:ln>
          <a:effectLst/>
        </p:spPr>
      </p:cxnSp>
      <p:cxnSp>
        <p:nvCxnSpPr>
          <p:cNvPr id="59" name="Elbow Connector 58"/>
          <p:cNvCxnSpPr/>
          <p:nvPr/>
        </p:nvCxnSpPr>
        <p:spPr>
          <a:xfrm>
            <a:off x="668559" y="4795343"/>
            <a:ext cx="1260639" cy="1011934"/>
          </a:xfrm>
          <a:prstGeom prst="bentConnector3">
            <a:avLst>
              <a:gd name="adj1" fmla="val 72919"/>
            </a:avLst>
          </a:prstGeom>
          <a:noFill/>
          <a:ln w="9525" cap="flat" cmpd="sng" algn="ctr">
            <a:solidFill>
              <a:srgbClr val="000000">
                <a:lumMod val="95000"/>
                <a:lumOff val="5000"/>
              </a:srgbClr>
            </a:solidFill>
            <a:prstDash val="solid"/>
            <a:tailEnd type="arrow"/>
          </a:ln>
          <a:effectLst/>
        </p:spPr>
      </p:cxnSp>
      <p:sp>
        <p:nvSpPr>
          <p:cNvPr id="60" name="Rectangle 59"/>
          <p:cNvSpPr/>
          <p:nvPr/>
        </p:nvSpPr>
        <p:spPr>
          <a:xfrm>
            <a:off x="164591" y="2321277"/>
            <a:ext cx="1201795" cy="864096"/>
          </a:xfrm>
          <a:prstGeom prst="rect">
            <a:avLst/>
          </a:prstGeom>
          <a:solidFill>
            <a:srgbClr val="CAE2FF">
              <a:lumMod val="90000"/>
            </a:srgbClr>
          </a:solidFill>
          <a:ln w="635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Arial"/>
                <a:ea typeface="+mn-ea"/>
                <a:cs typeface="+mn-cs"/>
              </a:rPr>
              <a:t>Fish</a:t>
            </a:r>
            <a:br>
              <a:rPr kumimoji="0" lang="en-US" sz="2000" b="1" i="0" u="none" strike="noStrike" kern="0" cap="none" spc="0" normalizeH="0" baseline="0" noProof="0" dirty="0" smtClean="0">
                <a:ln>
                  <a:noFill/>
                </a:ln>
                <a:solidFill>
                  <a:srgbClr val="C00000"/>
                </a:solidFill>
                <a:effectLst/>
                <a:uLnTx/>
                <a:uFillTx/>
                <a:latin typeface="Arial"/>
                <a:ea typeface="+mn-ea"/>
                <a:cs typeface="+mn-cs"/>
              </a:rPr>
            </a:br>
            <a:r>
              <a:rPr kumimoji="0" lang="en-US" sz="2000" b="1" i="0" u="none" strike="noStrike" kern="0" cap="none" spc="0" normalizeH="0" baseline="0" noProof="0" dirty="0" smtClean="0">
                <a:ln>
                  <a:noFill/>
                </a:ln>
                <a:solidFill>
                  <a:srgbClr val="C00000"/>
                </a:solidFill>
                <a:effectLst/>
                <a:uLnTx/>
                <a:uFillTx/>
                <a:latin typeface="Arial"/>
                <a:ea typeface="+mn-ea"/>
                <a:cs typeface="+mn-cs"/>
              </a:rPr>
              <a:t>Species</a:t>
            </a:r>
            <a:endParaRPr kumimoji="0" lang="el-GR" sz="2000" b="1" i="0" u="none" strike="noStrike" kern="0" cap="none" spc="0" normalizeH="0" baseline="0" noProof="0" dirty="0" smtClean="0">
              <a:ln>
                <a:noFill/>
              </a:ln>
              <a:solidFill>
                <a:srgbClr val="C00000"/>
              </a:solidFill>
              <a:effectLst/>
              <a:uLnTx/>
              <a:uFillTx/>
              <a:latin typeface="Arial"/>
              <a:ea typeface="+mn-ea"/>
              <a:cs typeface="+mn-cs"/>
            </a:endParaRPr>
          </a:p>
        </p:txBody>
      </p:sp>
      <p:sp>
        <p:nvSpPr>
          <p:cNvPr id="61" name="Rectangle 60"/>
          <p:cNvSpPr/>
          <p:nvPr/>
        </p:nvSpPr>
        <p:spPr>
          <a:xfrm>
            <a:off x="188975" y="4362104"/>
            <a:ext cx="1177411" cy="864096"/>
          </a:xfrm>
          <a:prstGeom prst="rect">
            <a:avLst/>
          </a:prstGeom>
          <a:solidFill>
            <a:srgbClr val="CAE2FF">
              <a:lumMod val="90000"/>
            </a:srgbClr>
          </a:solidFill>
          <a:ln w="635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Arial"/>
                <a:ea typeface="+mn-ea"/>
                <a:cs typeface="+mn-cs"/>
              </a:rPr>
              <a:t>Country</a:t>
            </a:r>
            <a:endParaRPr kumimoji="0" lang="el-GR" sz="2000" b="1" i="0" u="none" strike="noStrike" kern="0" cap="none" spc="0" normalizeH="0" baseline="0" noProof="0" dirty="0" smtClean="0">
              <a:ln>
                <a:noFill/>
              </a:ln>
              <a:solidFill>
                <a:srgbClr val="C00000"/>
              </a:solidFill>
              <a:effectLst/>
              <a:uLnTx/>
              <a:uFillTx/>
              <a:latin typeface="Arial"/>
              <a:ea typeface="+mn-ea"/>
              <a:cs typeface="+mn-cs"/>
            </a:endParaRPr>
          </a:p>
        </p:txBody>
      </p:sp>
      <p:sp>
        <p:nvSpPr>
          <p:cNvPr id="62" name="Rectangle 61"/>
          <p:cNvSpPr/>
          <p:nvPr/>
        </p:nvSpPr>
        <p:spPr>
          <a:xfrm>
            <a:off x="2049564" y="1791320"/>
            <a:ext cx="1512168" cy="618137"/>
          </a:xfrm>
          <a:prstGeom prst="rect">
            <a:avLst/>
          </a:prstGeom>
          <a:solidFill>
            <a:srgbClr val="CAE2FF"/>
          </a:solidFill>
          <a:ln w="635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Arial"/>
                <a:ea typeface="+mn-ea"/>
                <a:cs typeface="+mn-cs"/>
              </a:rPr>
              <a:t>DBpedia </a:t>
            </a:r>
            <a:br>
              <a:rPr kumimoji="0" lang="en-US" sz="2000" b="1" i="0" u="none" strike="noStrike" kern="0" cap="none" spc="0" normalizeH="0" baseline="0" noProof="0" dirty="0" smtClean="0">
                <a:ln>
                  <a:noFill/>
                </a:ln>
                <a:solidFill>
                  <a:srgbClr val="C00000"/>
                </a:solidFill>
                <a:effectLst/>
                <a:uLnTx/>
                <a:uFillTx/>
                <a:latin typeface="Arial"/>
                <a:ea typeface="+mn-ea"/>
                <a:cs typeface="+mn-cs"/>
              </a:rPr>
            </a:br>
            <a:r>
              <a:rPr kumimoji="0" lang="en-US" sz="2000" b="1" i="0" u="none" strike="noStrike" kern="0" cap="none" spc="0" normalizeH="0" baseline="0" noProof="0" dirty="0" smtClean="0">
                <a:ln>
                  <a:noFill/>
                </a:ln>
                <a:solidFill>
                  <a:srgbClr val="C00000"/>
                </a:solidFill>
                <a:effectLst/>
                <a:uLnTx/>
                <a:uFillTx/>
                <a:latin typeface="Arial"/>
                <a:ea typeface="+mn-ea"/>
                <a:cs typeface="+mn-cs"/>
              </a:rPr>
              <a:t>Mirror</a:t>
            </a:r>
            <a:endParaRPr kumimoji="0" lang="el-GR" sz="2000" b="1" i="0" u="none" strike="noStrike" kern="0" cap="none" spc="0" normalizeH="0" baseline="0" noProof="0" dirty="0" smtClean="0">
              <a:ln>
                <a:noFill/>
              </a:ln>
              <a:solidFill>
                <a:srgbClr val="C00000"/>
              </a:solidFill>
              <a:effectLst/>
              <a:uLnTx/>
              <a:uFillTx/>
              <a:latin typeface="Arial"/>
              <a:ea typeface="+mn-ea"/>
              <a:cs typeface="+mn-cs"/>
            </a:endParaRPr>
          </a:p>
        </p:txBody>
      </p:sp>
      <p:sp>
        <p:nvSpPr>
          <p:cNvPr id="63" name="Rectangle 62"/>
          <p:cNvSpPr/>
          <p:nvPr/>
        </p:nvSpPr>
        <p:spPr>
          <a:xfrm>
            <a:off x="2052216" y="3061615"/>
            <a:ext cx="1512168" cy="635277"/>
          </a:xfrm>
          <a:prstGeom prst="rect">
            <a:avLst/>
          </a:prstGeom>
          <a:solidFill>
            <a:srgbClr val="CAE2FF"/>
          </a:solidFill>
          <a:ln w="635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Arial"/>
                <a:ea typeface="+mn-ea"/>
                <a:cs typeface="+mn-cs"/>
              </a:rPr>
              <a:t>FAO FLOD</a:t>
            </a:r>
            <a:br>
              <a:rPr kumimoji="0" lang="en-US" sz="2000" b="1" i="0" u="none" strike="noStrike" kern="0" cap="none" spc="0" normalizeH="0" baseline="0" noProof="0" dirty="0" smtClean="0">
                <a:ln>
                  <a:noFill/>
                </a:ln>
                <a:solidFill>
                  <a:srgbClr val="C00000"/>
                </a:solidFill>
                <a:effectLst/>
                <a:uLnTx/>
                <a:uFillTx/>
                <a:latin typeface="Arial"/>
                <a:ea typeface="+mn-ea"/>
                <a:cs typeface="+mn-cs"/>
              </a:rPr>
            </a:br>
            <a:r>
              <a:rPr kumimoji="0" lang="en-US" sz="2000" b="1" i="0" u="none" strike="noStrike" kern="0" cap="none" spc="0" normalizeH="0" baseline="0" noProof="0" dirty="0" smtClean="0">
                <a:ln>
                  <a:noFill/>
                </a:ln>
                <a:solidFill>
                  <a:srgbClr val="C00000"/>
                </a:solidFill>
                <a:effectLst/>
                <a:uLnTx/>
                <a:uFillTx/>
                <a:latin typeface="Arial"/>
                <a:ea typeface="+mn-ea"/>
                <a:cs typeface="+mn-cs"/>
              </a:rPr>
              <a:t>Mirror</a:t>
            </a:r>
            <a:endParaRPr kumimoji="0" lang="el-GR" sz="2000" b="1" i="0" u="none" strike="noStrike" kern="0" cap="none" spc="0" normalizeH="0" baseline="0" noProof="0" dirty="0" smtClean="0">
              <a:ln>
                <a:noFill/>
              </a:ln>
              <a:solidFill>
                <a:srgbClr val="C00000"/>
              </a:solidFill>
              <a:effectLst/>
              <a:uLnTx/>
              <a:uFillTx/>
              <a:latin typeface="Arial"/>
              <a:ea typeface="+mn-ea"/>
              <a:cs typeface="+mn-cs"/>
            </a:endParaRPr>
          </a:p>
        </p:txBody>
      </p:sp>
      <p:sp>
        <p:nvSpPr>
          <p:cNvPr id="64" name="TextBox 63"/>
          <p:cNvSpPr txBox="1"/>
          <p:nvPr/>
        </p:nvSpPr>
        <p:spPr>
          <a:xfrm>
            <a:off x="1812098" y="2366994"/>
            <a:ext cx="2078133" cy="307777"/>
          </a:xfrm>
          <a:prstGeom prst="rect">
            <a:avLst/>
          </a:prstGeom>
          <a:solidFill>
            <a:srgbClr val="F6F4FE"/>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http://dbpedia.org/sparql</a:t>
            </a:r>
            <a:endParaRPr kumimoji="0" lang="el-GR" sz="1400" b="0" i="0" u="none" strike="noStrike" kern="0" cap="none" spc="0" normalizeH="0" baseline="0" noProof="0" dirty="0" smtClean="0">
              <a:ln>
                <a:noFill/>
              </a:ln>
              <a:solidFill>
                <a:srgbClr val="000000"/>
              </a:solidFill>
              <a:effectLst/>
              <a:uLnTx/>
              <a:uFillTx/>
              <a:ea typeface="+mn-ea"/>
            </a:endParaRPr>
          </a:p>
        </p:txBody>
      </p:sp>
      <p:sp>
        <p:nvSpPr>
          <p:cNvPr id="65" name="TextBox 64"/>
          <p:cNvSpPr txBox="1"/>
          <p:nvPr/>
        </p:nvSpPr>
        <p:spPr>
          <a:xfrm>
            <a:off x="1366387" y="3649894"/>
            <a:ext cx="3028201" cy="307777"/>
          </a:xfrm>
          <a:prstGeom prst="rect">
            <a:avLst/>
          </a:prstGeom>
          <a:solidFill>
            <a:srgbClr val="F6F4FE"/>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http://www.fao.org.figis/flod/endpoint</a:t>
            </a:r>
            <a:endParaRPr kumimoji="0" lang="el-GR" sz="1400" b="0" i="0" u="none" strike="noStrike" kern="0" cap="none" spc="0" normalizeH="0" baseline="0" noProof="0" dirty="0" smtClean="0">
              <a:ln>
                <a:noFill/>
              </a:ln>
              <a:solidFill>
                <a:srgbClr val="000000"/>
              </a:solidFill>
              <a:effectLst/>
              <a:uLnTx/>
              <a:uFillTx/>
              <a:ea typeface="+mn-ea"/>
            </a:endParaRPr>
          </a:p>
        </p:txBody>
      </p:sp>
      <p:cxnSp>
        <p:nvCxnSpPr>
          <p:cNvPr id="66" name="Elbow Connector 65"/>
          <p:cNvCxnSpPr>
            <a:stCxn id="62" idx="3"/>
            <a:endCxn id="73" idx="1"/>
          </p:cNvCxnSpPr>
          <p:nvPr/>
        </p:nvCxnSpPr>
        <p:spPr>
          <a:xfrm flipV="1">
            <a:off x="3561732" y="1746386"/>
            <a:ext cx="1323700" cy="354003"/>
          </a:xfrm>
          <a:prstGeom prst="bentConnector3">
            <a:avLst>
              <a:gd name="adj1" fmla="val 48082"/>
            </a:avLst>
          </a:prstGeom>
          <a:noFill/>
          <a:ln w="9525" cap="flat" cmpd="sng" algn="ctr">
            <a:solidFill>
              <a:srgbClr val="000000">
                <a:lumMod val="95000"/>
                <a:lumOff val="5000"/>
              </a:srgbClr>
            </a:solidFill>
            <a:prstDash val="solid"/>
            <a:tailEnd type="arrow"/>
          </a:ln>
          <a:effectLst/>
        </p:spPr>
      </p:cxnSp>
      <p:cxnSp>
        <p:nvCxnSpPr>
          <p:cNvPr id="67" name="Elbow Connector 66"/>
          <p:cNvCxnSpPr>
            <a:stCxn id="60" idx="3"/>
            <a:endCxn id="62" idx="1"/>
          </p:cNvCxnSpPr>
          <p:nvPr/>
        </p:nvCxnSpPr>
        <p:spPr>
          <a:xfrm flipV="1">
            <a:off x="1366386" y="2100389"/>
            <a:ext cx="683178" cy="652936"/>
          </a:xfrm>
          <a:prstGeom prst="bentConnector3">
            <a:avLst>
              <a:gd name="adj1" fmla="val 50000"/>
            </a:avLst>
          </a:prstGeom>
          <a:noFill/>
          <a:ln w="9525" cap="flat" cmpd="sng" algn="ctr">
            <a:solidFill>
              <a:srgbClr val="000000">
                <a:lumMod val="95000"/>
                <a:lumOff val="5000"/>
              </a:srgbClr>
            </a:solidFill>
            <a:prstDash val="solid"/>
            <a:tailEnd type="arrow"/>
          </a:ln>
          <a:effectLst/>
        </p:spPr>
      </p:cxnSp>
      <p:cxnSp>
        <p:nvCxnSpPr>
          <p:cNvPr id="68" name="Elbow Connector 67"/>
          <p:cNvCxnSpPr>
            <a:stCxn id="60" idx="3"/>
            <a:endCxn id="63" idx="1"/>
          </p:cNvCxnSpPr>
          <p:nvPr/>
        </p:nvCxnSpPr>
        <p:spPr>
          <a:xfrm>
            <a:off x="1366386" y="2753325"/>
            <a:ext cx="685830" cy="625929"/>
          </a:xfrm>
          <a:prstGeom prst="bentConnector3">
            <a:avLst/>
          </a:prstGeom>
          <a:noFill/>
          <a:ln w="9525" cap="flat" cmpd="sng" algn="ctr">
            <a:solidFill>
              <a:srgbClr val="000000">
                <a:lumMod val="95000"/>
                <a:lumOff val="5000"/>
              </a:srgbClr>
            </a:solidFill>
            <a:prstDash val="solid"/>
            <a:tailEnd type="arrow"/>
          </a:ln>
          <a:effectLst/>
        </p:spPr>
      </p:cxnSp>
      <p:sp>
        <p:nvSpPr>
          <p:cNvPr id="69" name="Rectangle 68"/>
          <p:cNvSpPr/>
          <p:nvPr/>
        </p:nvSpPr>
        <p:spPr>
          <a:xfrm>
            <a:off x="1963316" y="4486274"/>
            <a:ext cx="1512168" cy="618137"/>
          </a:xfrm>
          <a:prstGeom prst="rect">
            <a:avLst/>
          </a:prstGeom>
          <a:solidFill>
            <a:srgbClr val="CAE2FF"/>
          </a:solidFill>
          <a:ln w="635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Arial"/>
                <a:ea typeface="+mn-ea"/>
                <a:cs typeface="+mn-cs"/>
              </a:rPr>
              <a:t>DBpedia </a:t>
            </a:r>
            <a:br>
              <a:rPr kumimoji="0" lang="en-US" sz="2000" b="1" i="0" u="none" strike="noStrike" kern="0" cap="none" spc="0" normalizeH="0" baseline="0" noProof="0" dirty="0" smtClean="0">
                <a:ln>
                  <a:noFill/>
                </a:ln>
                <a:solidFill>
                  <a:srgbClr val="C00000"/>
                </a:solidFill>
                <a:effectLst/>
                <a:uLnTx/>
                <a:uFillTx/>
                <a:latin typeface="Arial"/>
                <a:ea typeface="+mn-ea"/>
                <a:cs typeface="+mn-cs"/>
              </a:rPr>
            </a:br>
            <a:r>
              <a:rPr kumimoji="0" lang="en-US" sz="2000" b="1" i="0" u="none" strike="noStrike" kern="0" cap="none" spc="0" normalizeH="0" baseline="0" noProof="0" dirty="0" smtClean="0">
                <a:ln>
                  <a:noFill/>
                </a:ln>
                <a:solidFill>
                  <a:srgbClr val="C00000"/>
                </a:solidFill>
                <a:effectLst/>
                <a:uLnTx/>
                <a:uFillTx/>
                <a:latin typeface="Arial"/>
                <a:ea typeface="+mn-ea"/>
                <a:cs typeface="+mn-cs"/>
              </a:rPr>
              <a:t>Mirror_2</a:t>
            </a:r>
            <a:endParaRPr kumimoji="0" lang="el-GR" sz="2000" b="1" i="0" u="none" strike="noStrike" kern="0" cap="none" spc="0" normalizeH="0" baseline="0" noProof="0" dirty="0" smtClean="0">
              <a:ln>
                <a:noFill/>
              </a:ln>
              <a:solidFill>
                <a:srgbClr val="C00000"/>
              </a:solidFill>
              <a:effectLst/>
              <a:uLnTx/>
              <a:uFillTx/>
              <a:latin typeface="Arial"/>
              <a:ea typeface="+mn-ea"/>
              <a:cs typeface="+mn-cs"/>
            </a:endParaRPr>
          </a:p>
        </p:txBody>
      </p:sp>
      <p:sp>
        <p:nvSpPr>
          <p:cNvPr id="70" name="TextBox 69"/>
          <p:cNvSpPr txBox="1"/>
          <p:nvPr/>
        </p:nvSpPr>
        <p:spPr>
          <a:xfrm>
            <a:off x="1668274" y="5091711"/>
            <a:ext cx="2132507" cy="307777"/>
          </a:xfrm>
          <a:prstGeom prst="rect">
            <a:avLst/>
          </a:prstGeom>
          <a:solidFill>
            <a:srgbClr val="F6F4FE"/>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http://dbpedia.org/sparql</a:t>
            </a:r>
            <a:endParaRPr kumimoji="0" lang="el-GR" sz="1400" b="0" i="0" u="none" strike="noStrike" kern="0" cap="none" spc="0" normalizeH="0" baseline="0" noProof="0" dirty="0" smtClean="0">
              <a:ln>
                <a:noFill/>
              </a:ln>
              <a:solidFill>
                <a:srgbClr val="000000"/>
              </a:solidFill>
              <a:effectLst/>
              <a:uLnTx/>
              <a:uFillTx/>
              <a:ea typeface="+mn-ea"/>
            </a:endParaRPr>
          </a:p>
        </p:txBody>
      </p:sp>
      <p:sp>
        <p:nvSpPr>
          <p:cNvPr id="71" name="TextBox 70"/>
          <p:cNvSpPr txBox="1"/>
          <p:nvPr/>
        </p:nvSpPr>
        <p:spPr>
          <a:xfrm>
            <a:off x="4936232" y="4442404"/>
            <a:ext cx="3814186" cy="954107"/>
          </a:xfrm>
          <a:prstGeom prst="rect">
            <a:avLst/>
          </a:prstGeom>
          <a:solidFill>
            <a:srgbClr val="D9D9FF"/>
          </a:solidFill>
          <a:ln>
            <a:solidFill>
              <a:srgbClr val="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SELECT DISTINCT ?</a:t>
            </a:r>
            <a:r>
              <a:rPr kumimoji="0" lang="en-US" sz="1400" b="0" i="0" u="none" strike="noStrike" kern="0" cap="none" spc="0" normalizeH="0" baseline="0" noProof="0" dirty="0" err="1" smtClean="0">
                <a:ln>
                  <a:noFill/>
                </a:ln>
                <a:solidFill>
                  <a:srgbClr val="000000"/>
                </a:solidFill>
                <a:effectLst/>
                <a:uLnTx/>
                <a:uFillTx/>
                <a:ea typeface="+mn-ea"/>
              </a:rPr>
              <a:t>propertyName</a:t>
            </a: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propertyValue</a:t>
            </a:r>
            <a:r>
              <a:rPr kumimoji="0" lang="en-US" sz="1400" b="0" i="0" u="none" strike="noStrike" kern="0" cap="none" spc="0" normalizeH="0" baseline="0" noProof="0" dirty="0" smtClean="0">
                <a:ln>
                  <a:noFill/>
                </a:ln>
                <a:solidFill>
                  <a:srgbClr val="000000"/>
                </a:solidFill>
                <a:effectLst/>
                <a:uLnTx/>
                <a:uFillTx/>
                <a:ea typeface="+mn-ea"/>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WHERE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    &lt;</a:t>
            </a:r>
            <a:r>
              <a:rPr kumimoji="0" lang="en-US" sz="1400" b="1" i="0" u="none" strike="noStrike" kern="0" cap="none" spc="0" normalizeH="0" baseline="0" noProof="0" dirty="0" smtClean="0">
                <a:ln>
                  <a:noFill/>
                </a:ln>
                <a:solidFill>
                  <a:srgbClr val="000000"/>
                </a:solidFill>
                <a:effectLst/>
                <a:uLnTx/>
                <a:uFillTx/>
                <a:ea typeface="+mn-ea"/>
              </a:rPr>
              <a:t>[URI]</a:t>
            </a:r>
            <a:r>
              <a:rPr kumimoji="0" lang="en-US" sz="1400" b="0" i="0" u="none" strike="noStrike" kern="0" cap="none" spc="0" normalizeH="0" baseline="0" noProof="0" dirty="0" smtClean="0">
                <a:ln>
                  <a:noFill/>
                </a:ln>
                <a:solidFill>
                  <a:srgbClr val="000000"/>
                </a:solidFill>
                <a:effectLst/>
                <a:uLnTx/>
                <a:uFillTx/>
                <a:ea typeface="+mn-ea"/>
              </a:rPr>
              <a:t>&gt; ?</a:t>
            </a:r>
            <a:r>
              <a:rPr kumimoji="0" lang="en-US" sz="1400" b="0" i="0" u="none" strike="noStrike" kern="0" cap="none" spc="0" normalizeH="0" baseline="0" noProof="0" dirty="0" err="1" smtClean="0">
                <a:ln>
                  <a:noFill/>
                </a:ln>
                <a:solidFill>
                  <a:srgbClr val="000000"/>
                </a:solidFill>
                <a:effectLst/>
                <a:uLnTx/>
                <a:uFillTx/>
                <a:ea typeface="+mn-ea"/>
              </a:rPr>
              <a:t>propertyName</a:t>
            </a: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propertyValue</a:t>
            </a:r>
            <a:r>
              <a:rPr kumimoji="0" lang="en-US" sz="1400" b="0" i="0" u="none" strike="noStrike" kern="0" cap="none" spc="0" normalizeH="0" baseline="0" noProof="0" dirty="0" smtClean="0">
                <a:ln>
                  <a:noFill/>
                </a:ln>
                <a:solidFill>
                  <a:srgbClr val="000000"/>
                </a:solidFill>
                <a:effectLst/>
                <a:uLnTx/>
                <a:uFillTx/>
                <a:ea typeface="+mn-ea"/>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a:t>
            </a:r>
            <a:endParaRPr kumimoji="0" lang="el-GR" sz="1400" b="0" i="1" u="none" strike="noStrike" kern="0" cap="none" spc="0" normalizeH="0" baseline="0" noProof="0" dirty="0" smtClean="0">
              <a:ln>
                <a:noFill/>
              </a:ln>
              <a:solidFill>
                <a:srgbClr val="000000"/>
              </a:solidFill>
              <a:effectLst/>
              <a:uLnTx/>
              <a:uFillTx/>
              <a:ea typeface="+mn-ea"/>
            </a:endParaRPr>
          </a:p>
        </p:txBody>
      </p:sp>
      <p:cxnSp>
        <p:nvCxnSpPr>
          <p:cNvPr id="72" name="Elbow Connector 71"/>
          <p:cNvCxnSpPr>
            <a:stCxn id="61" idx="3"/>
            <a:endCxn id="69" idx="1"/>
          </p:cNvCxnSpPr>
          <p:nvPr/>
        </p:nvCxnSpPr>
        <p:spPr>
          <a:xfrm>
            <a:off x="1366386" y="4794152"/>
            <a:ext cx="596930" cy="1191"/>
          </a:xfrm>
          <a:prstGeom prst="bentConnector3">
            <a:avLst>
              <a:gd name="adj1" fmla="val 50000"/>
            </a:avLst>
          </a:prstGeom>
          <a:noFill/>
          <a:ln w="9525" cap="flat" cmpd="sng" algn="ctr">
            <a:solidFill>
              <a:srgbClr val="000000">
                <a:lumMod val="95000"/>
                <a:lumOff val="5000"/>
              </a:srgbClr>
            </a:solidFill>
            <a:prstDash val="solid"/>
            <a:tailEnd type="arrow"/>
          </a:ln>
          <a:effectLst/>
        </p:spPr>
      </p:cxnSp>
      <p:sp>
        <p:nvSpPr>
          <p:cNvPr id="73" name="Rectangle 72"/>
          <p:cNvSpPr/>
          <p:nvPr/>
        </p:nvSpPr>
        <p:spPr>
          <a:xfrm>
            <a:off x="4885432" y="1269332"/>
            <a:ext cx="3928368" cy="954107"/>
          </a:xfrm>
          <a:prstGeom prst="rect">
            <a:avLst/>
          </a:prstGeom>
          <a:solidFill>
            <a:srgbClr val="D9D9FF"/>
          </a:solidFill>
          <a:ln>
            <a:solidFill>
              <a:srgbClr val="000000"/>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SELECT DISTINCT </a:t>
            </a:r>
            <a:r>
              <a:rPr kumimoji="0" lang="en-US" sz="1400" b="0" i="0" u="none" strike="noStrike" kern="0" cap="none" spc="0" normalizeH="0" baseline="0" noProof="0" dirty="0" err="1" smtClean="0">
                <a:ln>
                  <a:noFill/>
                </a:ln>
                <a:solidFill>
                  <a:srgbClr val="000000"/>
                </a:solidFill>
                <a:effectLst/>
                <a:uLnTx/>
                <a:uFillTx/>
                <a:ea typeface="+mn-ea"/>
              </a:rPr>
              <a:t>str</a:t>
            </a:r>
            <a:r>
              <a:rPr kumimoji="0" lang="en-US" sz="1400" b="0" i="0" u="none" strike="noStrike" kern="0" cap="none" spc="0" normalizeH="0" baseline="0" noProof="0" dirty="0" smtClean="0">
                <a:ln>
                  <a:noFill/>
                </a:ln>
                <a:solidFill>
                  <a:srgbClr val="000000"/>
                </a:solidFill>
                <a:effectLst/>
                <a:uLnTx/>
                <a:uFillTx/>
                <a:ea typeface="+mn-ea"/>
              </a:rPr>
              <a:t>(?label) WHERE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uri</a:t>
            </a: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rdf:type</a:t>
            </a:r>
            <a:r>
              <a:rPr kumimoji="0" lang="en-US" sz="1400" b="0" i="0" u="none" strike="noStrike" kern="0" cap="none" spc="0" normalizeH="0" baseline="0" noProof="0" dirty="0" smtClean="0">
                <a:ln>
                  <a:noFill/>
                </a:ln>
                <a:solidFill>
                  <a:srgbClr val="000000"/>
                </a:solidFill>
                <a:effectLst/>
                <a:uLnTx/>
                <a:uFillTx/>
                <a:ea typeface="+mn-ea"/>
              </a:rPr>
              <a:t> &lt;http://dbpedia.org/ontology/Fish&gt;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uri</a:t>
            </a: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rdfs:label</a:t>
            </a:r>
            <a:r>
              <a:rPr kumimoji="0" lang="en-US" sz="1400" b="0" i="0" u="none" strike="noStrike" kern="0" cap="none" spc="0" normalizeH="0" baseline="0" noProof="0" dirty="0" smtClean="0">
                <a:ln>
                  <a:noFill/>
                </a:ln>
                <a:solidFill>
                  <a:srgbClr val="000000"/>
                </a:solidFill>
                <a:effectLst/>
                <a:uLnTx/>
                <a:uFillTx/>
                <a:ea typeface="+mn-ea"/>
              </a:rPr>
              <a:t> ?label FILTER(</a:t>
            </a:r>
            <a:r>
              <a:rPr kumimoji="0" lang="en-US" sz="1400" b="0" i="0" u="none" strike="noStrike" kern="0" cap="none" spc="0" normalizeH="0" baseline="0" noProof="0" dirty="0" err="1" smtClean="0">
                <a:ln>
                  <a:noFill/>
                </a:ln>
                <a:solidFill>
                  <a:srgbClr val="000000"/>
                </a:solidFill>
                <a:effectLst/>
                <a:uLnTx/>
                <a:uFillTx/>
                <a:ea typeface="+mn-ea"/>
              </a:rPr>
              <a:t>lang</a:t>
            </a:r>
            <a:r>
              <a:rPr kumimoji="0" lang="en-US" sz="1400" b="0" i="0" u="none" strike="noStrike" kern="0" cap="none" spc="0" normalizeH="0" baseline="0" noProof="0" dirty="0" smtClean="0">
                <a:ln>
                  <a:noFill/>
                </a:ln>
                <a:solidFill>
                  <a:srgbClr val="000000"/>
                </a:solidFill>
                <a:effectLst/>
                <a:uLnTx/>
                <a:uFillTx/>
                <a:ea typeface="+mn-ea"/>
              </a:rPr>
              <a:t>(?label)='en')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a:t>
            </a:r>
            <a:endParaRPr kumimoji="0" lang="el-GR" sz="1400" b="0" i="0" u="none" strike="noStrike" kern="0" cap="none" spc="0" normalizeH="0" baseline="0" noProof="0" dirty="0" smtClean="0">
              <a:ln>
                <a:noFill/>
              </a:ln>
              <a:solidFill>
                <a:srgbClr val="000000"/>
              </a:solidFill>
              <a:effectLst/>
              <a:uLnTx/>
              <a:uFillTx/>
              <a:ea typeface="+mn-ea"/>
            </a:endParaRPr>
          </a:p>
        </p:txBody>
      </p:sp>
      <p:sp>
        <p:nvSpPr>
          <p:cNvPr id="74" name="Rectangle 73"/>
          <p:cNvSpPr/>
          <p:nvPr/>
        </p:nvSpPr>
        <p:spPr>
          <a:xfrm>
            <a:off x="5004048" y="2749482"/>
            <a:ext cx="3901108" cy="1169551"/>
          </a:xfrm>
          <a:prstGeom prst="rect">
            <a:avLst/>
          </a:prstGeom>
          <a:solidFill>
            <a:srgbClr val="D9D9FF"/>
          </a:solidFill>
          <a:ln>
            <a:solidFill>
              <a:srgbClr val="000000"/>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SELECT DISTINCT ?</a:t>
            </a:r>
            <a:r>
              <a:rPr kumimoji="0" lang="en-US" sz="1400" b="0" i="0" u="none" strike="noStrike" kern="0" cap="none" spc="0" normalizeH="0" baseline="0" noProof="0" dirty="0" err="1" smtClean="0">
                <a:ln>
                  <a:noFill/>
                </a:ln>
                <a:solidFill>
                  <a:srgbClr val="000000"/>
                </a:solidFill>
                <a:effectLst/>
                <a:uLnTx/>
                <a:uFillTx/>
                <a:ea typeface="+mn-ea"/>
              </a:rPr>
              <a:t>uri</a:t>
            </a:r>
            <a:r>
              <a:rPr kumimoji="0" lang="en-US" sz="1400" b="0" i="0" u="none" strike="noStrike" kern="0" cap="none" spc="0" normalizeH="0" baseline="0" noProof="0" dirty="0" smtClean="0">
                <a:ln>
                  <a:noFill/>
                </a:ln>
                <a:solidFill>
                  <a:srgbClr val="000000"/>
                </a:solidFill>
                <a:effectLst/>
                <a:uLnTx/>
                <a:uFillTx/>
                <a:ea typeface="+mn-ea"/>
              </a:rPr>
              <a:t> WHERE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uri</a:t>
            </a: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rdf:type</a:t>
            </a:r>
            <a:r>
              <a:rPr kumimoji="0" lang="en-US" sz="1400" b="0" i="0" u="none" strike="noStrike" kern="0" cap="none" spc="0" normalizeH="0" baseline="0" noProof="0" dirty="0" smtClean="0">
                <a:ln>
                  <a:noFill/>
                </a:ln>
                <a:solidFill>
                  <a:srgbClr val="000000"/>
                </a:solidFill>
                <a:effectLst/>
                <a:uLnTx/>
                <a:uFillTx/>
                <a:ea typeface="+mn-ea"/>
              </a:rPr>
              <a:t> &lt;http://dbpedia.org/ontology/Fish&gt;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uri</a:t>
            </a: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rdfs:label</a:t>
            </a:r>
            <a:r>
              <a:rPr kumimoji="0" lang="en-US" sz="1400" b="0" i="0" u="none" strike="noStrike" kern="0" cap="none" spc="0" normalizeH="0" baseline="0" noProof="0" dirty="0" smtClean="0">
                <a:ln>
                  <a:noFill/>
                </a:ln>
                <a:solidFill>
                  <a:srgbClr val="000000"/>
                </a:solidFill>
                <a:effectLst/>
                <a:uLnTx/>
                <a:uFillTx/>
                <a:ea typeface="+mn-ea"/>
              </a:rPr>
              <a:t> ?label </a:t>
            </a:r>
            <a:br>
              <a:rPr kumimoji="0" lang="en-US" sz="1400" b="0" i="0" u="none" strike="noStrike" kern="0" cap="none" spc="0" normalizeH="0" baseline="0" noProof="0" dirty="0" smtClean="0">
                <a:ln>
                  <a:noFill/>
                </a:ln>
                <a:solidFill>
                  <a:srgbClr val="000000"/>
                </a:solidFill>
                <a:effectLst/>
                <a:uLnTx/>
                <a:uFillTx/>
                <a:ea typeface="+mn-ea"/>
              </a:rPr>
            </a:br>
            <a:r>
              <a:rPr kumimoji="0" lang="en-US" sz="1400" b="0" i="0" u="none" strike="noStrike" kern="0" cap="none" spc="0" normalizeH="0" baseline="0" noProof="0" dirty="0" smtClean="0">
                <a:ln>
                  <a:noFill/>
                </a:ln>
                <a:solidFill>
                  <a:srgbClr val="000000"/>
                </a:solidFill>
                <a:effectLst/>
                <a:uLnTx/>
                <a:uFillTx/>
                <a:ea typeface="+mn-ea"/>
              </a:rPr>
              <a:t>               FILTER(regex(</a:t>
            </a:r>
            <a:r>
              <a:rPr kumimoji="0" lang="en-US" sz="1400" b="0" i="0" u="none" strike="noStrike" kern="0" cap="none" spc="0" normalizeH="0" baseline="0" noProof="0" dirty="0" err="1" smtClean="0">
                <a:ln>
                  <a:noFill/>
                </a:ln>
                <a:solidFill>
                  <a:srgbClr val="000000"/>
                </a:solidFill>
                <a:effectLst/>
                <a:uLnTx/>
                <a:uFillTx/>
                <a:ea typeface="+mn-ea"/>
              </a:rPr>
              <a:t>str</a:t>
            </a:r>
            <a:r>
              <a:rPr kumimoji="0" lang="en-US" sz="1400" b="0" i="0" u="none" strike="noStrike" kern="0" cap="none" spc="0" normalizeH="0" baseline="0" noProof="0" dirty="0" smtClean="0">
                <a:ln>
                  <a:noFill/>
                </a:ln>
                <a:solidFill>
                  <a:srgbClr val="000000"/>
                </a:solidFill>
                <a:effectLst/>
                <a:uLnTx/>
                <a:uFillTx/>
                <a:ea typeface="+mn-ea"/>
              </a:rPr>
              <a:t>(?label), '</a:t>
            </a:r>
            <a:r>
              <a:rPr kumimoji="0" lang="en-US" sz="1400" b="1" i="0" u="none" strike="noStrike" kern="0" cap="none" spc="0" normalizeH="0" baseline="0" noProof="0" dirty="0" smtClean="0">
                <a:ln>
                  <a:noFill/>
                </a:ln>
                <a:solidFill>
                  <a:srgbClr val="000000"/>
                </a:solidFill>
                <a:effectLst/>
                <a:uLnTx/>
                <a:uFillTx/>
                <a:ea typeface="+mn-ea"/>
              </a:rPr>
              <a:t>[ENTITY]</a:t>
            </a:r>
            <a:r>
              <a:rPr kumimoji="0" lang="en-US" sz="1400" b="0" i="0" u="none" strike="noStrike" kern="0" cap="none" spc="0" normalizeH="0" baseline="0" noProof="0" dirty="0" smtClean="0">
                <a:ln>
                  <a:noFill/>
                </a:ln>
                <a:solidFill>
                  <a:srgbClr val="000000"/>
                </a:solidFill>
                <a:effectLst/>
                <a:uLnTx/>
                <a:uFillTx/>
                <a:ea typeface="+mn-ea"/>
              </a:rPr>
              <a:t>', '</a:t>
            </a:r>
            <a:r>
              <a:rPr kumimoji="0" lang="en-US" sz="1400" b="0" i="0" u="none" strike="noStrike" kern="0" cap="none" spc="0" normalizeH="0" baseline="0" noProof="0" dirty="0" err="1" smtClean="0">
                <a:ln>
                  <a:noFill/>
                </a:ln>
                <a:solidFill>
                  <a:srgbClr val="000000"/>
                </a:solidFill>
                <a:effectLst/>
                <a:uLnTx/>
                <a:uFillTx/>
                <a:ea typeface="+mn-ea"/>
              </a:rPr>
              <a:t>i</a:t>
            </a:r>
            <a:r>
              <a:rPr kumimoji="0" lang="en-US" sz="1400" b="0" i="0" u="none" strike="noStrike" kern="0" cap="none" spc="0" normalizeH="0" baseline="0" noProof="0" dirty="0" smtClean="0">
                <a:ln>
                  <a:noFill/>
                </a:ln>
                <a:solidFill>
                  <a:srgbClr val="000000"/>
                </a:solidFill>
                <a:effectLst/>
                <a:uLnTx/>
                <a:uFillTx/>
                <a:ea typeface="+mn-ea"/>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a:t>
            </a:r>
            <a:endParaRPr kumimoji="0" lang="el-GR" sz="1400" b="0" i="0" u="none" strike="noStrike" kern="0" cap="none" spc="0" normalizeH="0" baseline="0" noProof="0" dirty="0" smtClean="0">
              <a:ln>
                <a:noFill/>
              </a:ln>
              <a:solidFill>
                <a:srgbClr val="000000"/>
              </a:solidFill>
              <a:effectLst/>
              <a:uLnTx/>
              <a:uFillTx/>
              <a:ea typeface="+mn-ea"/>
            </a:endParaRPr>
          </a:p>
        </p:txBody>
      </p:sp>
      <p:cxnSp>
        <p:nvCxnSpPr>
          <p:cNvPr id="75" name="Elbow Connector 74"/>
          <p:cNvCxnSpPr>
            <a:stCxn id="62" idx="3"/>
            <a:endCxn id="74" idx="1"/>
          </p:cNvCxnSpPr>
          <p:nvPr/>
        </p:nvCxnSpPr>
        <p:spPr>
          <a:xfrm>
            <a:off x="3561732" y="2100389"/>
            <a:ext cx="1442316" cy="1233869"/>
          </a:xfrm>
          <a:prstGeom prst="bentConnector3">
            <a:avLst>
              <a:gd name="adj1" fmla="val 75536"/>
            </a:avLst>
          </a:prstGeom>
          <a:noFill/>
          <a:ln w="9525" cap="flat" cmpd="sng" algn="ctr">
            <a:solidFill>
              <a:srgbClr val="000000">
                <a:lumMod val="95000"/>
                <a:lumOff val="5000"/>
              </a:srgbClr>
            </a:solidFill>
            <a:prstDash val="solid"/>
            <a:tailEnd type="arrow"/>
          </a:ln>
          <a:effectLst/>
        </p:spPr>
      </p:cxnSp>
      <p:cxnSp>
        <p:nvCxnSpPr>
          <p:cNvPr id="76" name="Elbow Connector 75"/>
          <p:cNvCxnSpPr>
            <a:stCxn id="62" idx="3"/>
            <a:endCxn id="71" idx="1"/>
          </p:cNvCxnSpPr>
          <p:nvPr/>
        </p:nvCxnSpPr>
        <p:spPr>
          <a:xfrm>
            <a:off x="3561732" y="2100389"/>
            <a:ext cx="1374500" cy="2819069"/>
          </a:xfrm>
          <a:prstGeom prst="bentConnector3">
            <a:avLst>
              <a:gd name="adj1" fmla="val 61088"/>
            </a:avLst>
          </a:prstGeom>
          <a:noFill/>
          <a:ln w="9525" cap="flat" cmpd="sng" algn="ctr">
            <a:solidFill>
              <a:srgbClr val="000000">
                <a:lumMod val="95000"/>
                <a:lumOff val="5000"/>
              </a:srgbClr>
            </a:solidFill>
            <a:prstDash val="solid"/>
            <a:tailEnd type="arrow"/>
          </a:ln>
          <a:effectLst/>
        </p:spPr>
      </p:cxnSp>
      <p:cxnSp>
        <p:nvCxnSpPr>
          <p:cNvPr id="77" name="Straight Connector 76"/>
          <p:cNvCxnSpPr>
            <a:stCxn id="69" idx="3"/>
          </p:cNvCxnSpPr>
          <p:nvPr/>
        </p:nvCxnSpPr>
        <p:spPr>
          <a:xfrm>
            <a:off x="3475484" y="4795343"/>
            <a:ext cx="325297" cy="0"/>
          </a:xfrm>
          <a:prstGeom prst="line">
            <a:avLst/>
          </a:prstGeom>
          <a:noFill/>
          <a:ln w="9525" cap="flat" cmpd="sng" algn="ctr">
            <a:gradFill>
              <a:gsLst>
                <a:gs pos="0">
                  <a:srgbClr val="000000"/>
                </a:gs>
                <a:gs pos="50000">
                  <a:srgbClr val="494949"/>
                </a:gs>
                <a:gs pos="100000">
                  <a:srgbClr val="FFFFFF"/>
                </a:gs>
              </a:gsLst>
              <a:lin ang="5400000" scaled="0"/>
            </a:gradFill>
            <a:prstDash val="solid"/>
          </a:ln>
          <a:effectLst/>
        </p:spPr>
      </p:cxnSp>
      <p:cxnSp>
        <p:nvCxnSpPr>
          <p:cNvPr id="78" name="Straight Connector 77"/>
          <p:cNvCxnSpPr>
            <a:stCxn id="63" idx="3"/>
          </p:cNvCxnSpPr>
          <p:nvPr/>
        </p:nvCxnSpPr>
        <p:spPr>
          <a:xfrm>
            <a:off x="3564384" y="3379254"/>
            <a:ext cx="325847" cy="0"/>
          </a:xfrm>
          <a:prstGeom prst="line">
            <a:avLst/>
          </a:prstGeom>
          <a:noFill/>
          <a:ln w="9525" cap="flat" cmpd="sng" algn="ctr">
            <a:solidFill>
              <a:srgbClr val="000000"/>
            </a:solidFill>
            <a:prstDash val="solid"/>
          </a:ln>
          <a:effectLst/>
        </p:spPr>
      </p:cxnSp>
      <p:sp>
        <p:nvSpPr>
          <p:cNvPr id="79" name="TextBox 78"/>
          <p:cNvSpPr txBox="1"/>
          <p:nvPr/>
        </p:nvSpPr>
        <p:spPr>
          <a:xfrm>
            <a:off x="5885965" y="3771568"/>
            <a:ext cx="2180662" cy="307777"/>
          </a:xfrm>
          <a:prstGeom prst="rect">
            <a:avLst/>
          </a:prstGeom>
          <a:solidFill>
            <a:srgbClr val="FFFFCC"/>
          </a:solidFill>
          <a:ln>
            <a:solidFill>
              <a:srgbClr val="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ea typeface="+mn-ea"/>
              </a:rPr>
              <a:t>LINKING TEMPLATE QUERY</a:t>
            </a:r>
            <a:endParaRPr kumimoji="0" lang="el-GR" sz="1400" b="1" i="0" u="none" strike="noStrike" kern="0" cap="none" spc="0" normalizeH="0" baseline="0" noProof="0" dirty="0" smtClean="0">
              <a:ln>
                <a:noFill/>
              </a:ln>
              <a:solidFill>
                <a:srgbClr val="000000"/>
              </a:solidFill>
              <a:effectLst/>
              <a:uLnTx/>
              <a:uFillTx/>
              <a:ea typeface="+mn-ea"/>
            </a:endParaRPr>
          </a:p>
        </p:txBody>
      </p:sp>
      <p:sp>
        <p:nvSpPr>
          <p:cNvPr id="80" name="TextBox 79"/>
          <p:cNvSpPr txBox="1"/>
          <p:nvPr/>
        </p:nvSpPr>
        <p:spPr>
          <a:xfrm>
            <a:off x="5670069" y="5269642"/>
            <a:ext cx="2405082" cy="307777"/>
          </a:xfrm>
          <a:prstGeom prst="rect">
            <a:avLst/>
          </a:prstGeom>
          <a:solidFill>
            <a:srgbClr val="FFFFCC"/>
          </a:solidFill>
          <a:ln>
            <a:solidFill>
              <a:srgbClr val="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ea typeface="+mn-ea"/>
              </a:rPr>
              <a:t>ENRICHING TEMPLATE QUERY</a:t>
            </a:r>
            <a:endParaRPr kumimoji="0" lang="el-GR" sz="1400" b="1" i="0" u="none" strike="noStrike" kern="0" cap="none" spc="0" normalizeH="0" baseline="0" noProof="0" dirty="0" smtClean="0">
              <a:ln>
                <a:noFill/>
              </a:ln>
              <a:solidFill>
                <a:srgbClr val="000000"/>
              </a:solidFill>
              <a:effectLst/>
              <a:uLnTx/>
              <a:uFillTx/>
              <a:ea typeface="+mn-ea"/>
            </a:endParaRPr>
          </a:p>
        </p:txBody>
      </p:sp>
      <p:sp>
        <p:nvSpPr>
          <p:cNvPr id="81" name="TextBox 80"/>
          <p:cNvSpPr txBox="1"/>
          <p:nvPr/>
        </p:nvSpPr>
        <p:spPr>
          <a:xfrm>
            <a:off x="5391922" y="2068109"/>
            <a:ext cx="3024418" cy="307777"/>
          </a:xfrm>
          <a:prstGeom prst="rect">
            <a:avLst/>
          </a:prstGeom>
          <a:solidFill>
            <a:srgbClr val="FFFFCC"/>
          </a:solidFill>
          <a:ln>
            <a:solidFill>
              <a:srgbClr val="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ea typeface="+mn-ea"/>
              </a:rPr>
              <a:t>SPECIFICATION OF THE ENTITY NAMES</a:t>
            </a:r>
            <a:endParaRPr kumimoji="0" lang="el-GR" sz="1400" b="1" i="0" u="none" strike="noStrike" kern="0" cap="none" spc="0" normalizeH="0" baseline="0" noProof="0" dirty="0" smtClean="0">
              <a:ln>
                <a:noFill/>
              </a:ln>
              <a:solidFill>
                <a:srgbClr val="000000"/>
              </a:solidFill>
              <a:effectLst/>
              <a:uLnTx/>
              <a:uFillTx/>
              <a:ea typeface="+mn-ea"/>
            </a:endParaRPr>
          </a:p>
        </p:txBody>
      </p:sp>
      <p:sp>
        <p:nvSpPr>
          <p:cNvPr id="82" name="Rectangle 81"/>
          <p:cNvSpPr/>
          <p:nvPr/>
        </p:nvSpPr>
        <p:spPr>
          <a:xfrm>
            <a:off x="1966251" y="5504209"/>
            <a:ext cx="1512168" cy="618137"/>
          </a:xfrm>
          <a:prstGeom prst="rect">
            <a:avLst/>
          </a:prstGeom>
          <a:solidFill>
            <a:srgbClr val="CAE2FF"/>
          </a:solidFill>
          <a:ln w="635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C00000"/>
                </a:solidFill>
                <a:effectLst/>
                <a:uLnTx/>
                <a:uFillTx/>
                <a:latin typeface="Arial"/>
                <a:ea typeface="+mn-ea"/>
                <a:cs typeface="+mn-cs"/>
              </a:rPr>
              <a:t>FactForge</a:t>
            </a:r>
            <a:r>
              <a:rPr kumimoji="0" lang="en-US" sz="2000" b="1" i="0" u="none" strike="noStrike" kern="0" cap="none" spc="0" normalizeH="0" baseline="0" noProof="0" dirty="0" smtClean="0">
                <a:ln>
                  <a:noFill/>
                </a:ln>
                <a:solidFill>
                  <a:srgbClr val="C00000"/>
                </a:solidFill>
                <a:effectLst/>
                <a:uLnTx/>
                <a:uFillTx/>
                <a:latin typeface="Arial"/>
                <a:ea typeface="+mn-ea"/>
                <a:cs typeface="+mn-cs"/>
              </a:rPr>
              <a:t/>
            </a:r>
            <a:br>
              <a:rPr kumimoji="0" lang="en-US" sz="2000" b="1" i="0" u="none" strike="noStrike" kern="0" cap="none" spc="0" normalizeH="0" baseline="0" noProof="0" dirty="0" smtClean="0">
                <a:ln>
                  <a:noFill/>
                </a:ln>
                <a:solidFill>
                  <a:srgbClr val="C00000"/>
                </a:solidFill>
                <a:effectLst/>
                <a:uLnTx/>
                <a:uFillTx/>
                <a:latin typeface="Arial"/>
                <a:ea typeface="+mn-ea"/>
                <a:cs typeface="+mn-cs"/>
              </a:rPr>
            </a:br>
            <a:r>
              <a:rPr kumimoji="0" lang="en-US" sz="2000" b="1" i="0" u="none" strike="noStrike" kern="0" cap="none" spc="0" normalizeH="0" baseline="0" noProof="0" dirty="0" smtClean="0">
                <a:ln>
                  <a:noFill/>
                </a:ln>
                <a:solidFill>
                  <a:srgbClr val="C00000"/>
                </a:solidFill>
                <a:effectLst/>
                <a:uLnTx/>
                <a:uFillTx/>
                <a:latin typeface="Arial"/>
                <a:ea typeface="+mn-ea"/>
                <a:cs typeface="+mn-cs"/>
              </a:rPr>
              <a:t>Mirror</a:t>
            </a:r>
            <a:endParaRPr kumimoji="0" lang="el-GR" sz="2000" b="1" i="0" u="none" strike="noStrike" kern="0" cap="none" spc="0" normalizeH="0" baseline="0" noProof="0" dirty="0" smtClean="0">
              <a:ln>
                <a:noFill/>
              </a:ln>
              <a:solidFill>
                <a:srgbClr val="C00000"/>
              </a:solidFill>
              <a:effectLst/>
              <a:uLnTx/>
              <a:uFillTx/>
              <a:latin typeface="Arial"/>
              <a:ea typeface="+mn-ea"/>
              <a:cs typeface="+mn-cs"/>
            </a:endParaRPr>
          </a:p>
        </p:txBody>
      </p:sp>
      <p:sp>
        <p:nvSpPr>
          <p:cNvPr id="83" name="TextBox 82"/>
          <p:cNvSpPr txBox="1"/>
          <p:nvPr/>
        </p:nvSpPr>
        <p:spPr>
          <a:xfrm>
            <a:off x="1654050" y="6096718"/>
            <a:ext cx="2132507" cy="307777"/>
          </a:xfrm>
          <a:prstGeom prst="rect">
            <a:avLst/>
          </a:prstGeom>
          <a:solidFill>
            <a:srgbClr val="F6F4FE"/>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ea typeface="+mn-ea"/>
              </a:rPr>
              <a:t>http://factforge.net/sparql</a:t>
            </a:r>
            <a:endParaRPr kumimoji="0" lang="el-GR" sz="1400" b="0" i="0" u="none" strike="noStrike" kern="0" cap="none" spc="0" normalizeH="0" baseline="0" noProof="0" dirty="0" smtClean="0">
              <a:ln>
                <a:noFill/>
              </a:ln>
              <a:solidFill>
                <a:srgbClr val="000000"/>
              </a:solidFill>
              <a:effectLst/>
              <a:uLnTx/>
              <a:uFillTx/>
              <a:ea typeface="+mn-ea"/>
            </a:endParaRPr>
          </a:p>
        </p:txBody>
      </p:sp>
      <p:sp>
        <p:nvSpPr>
          <p:cNvPr id="6" name="Slide Number Placeholder 5"/>
          <p:cNvSpPr>
            <a:spLocks noGrp="1"/>
          </p:cNvSpPr>
          <p:nvPr>
            <p:ph type="sldNum" sz="quarter" idx="12"/>
          </p:nvPr>
        </p:nvSpPr>
        <p:spPr/>
        <p:txBody>
          <a:bodyPr/>
          <a:lstStyle/>
          <a:p>
            <a:fld id="{4AA4D77F-BFCC-4678-8786-233394E64B40}" type="slidenum">
              <a:rPr lang="en-GB" noProof="0" smtClean="0"/>
              <a:pPr/>
              <a:t>43</a:t>
            </a:fld>
            <a:endParaRPr lang="en-GB" noProof="0"/>
          </a:p>
        </p:txBody>
      </p:sp>
    </p:spTree>
    <p:extLst>
      <p:ext uri="{BB962C8B-B14F-4D97-AF65-F5344CB8AC3E}">
        <p14:creationId xmlns:p14="http://schemas.microsoft.com/office/powerpoint/2010/main" val="35417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par>
                                <p:cTn id="34" presetID="1" presetClass="emph" presetSubtype="2" fill="hold" nodeType="withEffect">
                                  <p:stCondLst>
                                    <p:cond delay="0"/>
                                  </p:stCondLst>
                                  <p:childTnLst>
                                    <p:animClr clrSpc="rgb" dir="cw">
                                      <p:cBhvr>
                                        <p:cTn id="35" dur="500" fill="hold"/>
                                        <p:tgtEl>
                                          <p:spTgt spid="62"/>
                                        </p:tgtEl>
                                        <p:attrNameLst>
                                          <p:attrName>fillcolor</p:attrName>
                                        </p:attrNameLst>
                                      </p:cBhvr>
                                      <p:to>
                                        <a:srgbClr val="66CCFF"/>
                                      </p:to>
                                    </p:animClr>
                                    <p:set>
                                      <p:cBhvr>
                                        <p:cTn id="36" dur="500" fill="hold"/>
                                        <p:tgtEl>
                                          <p:spTgt spid="62"/>
                                        </p:tgtEl>
                                        <p:attrNameLst>
                                          <p:attrName>fill.type</p:attrName>
                                        </p:attrNameLst>
                                      </p:cBhvr>
                                      <p:to>
                                        <p:strVal val="solid"/>
                                      </p:to>
                                    </p:set>
                                    <p:set>
                                      <p:cBhvr>
                                        <p:cTn id="37" dur="500" fill="hold"/>
                                        <p:tgtEl>
                                          <p:spTgt spid="62"/>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par>
                                <p:cTn id="57" presetID="10" presetClass="entr" presetSubtype="0" fill="hold"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500"/>
                                        <p:tgtEl>
                                          <p:spTgt spid="7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10"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fade">
                                      <p:cBhvr>
                                        <p:cTn id="73" dur="500"/>
                                        <p:tgtEl>
                                          <p:spTgt spid="78"/>
                                        </p:tgtEl>
                                      </p:cBhvr>
                                    </p:animEffect>
                                  </p:childTnLst>
                                </p:cTn>
                              </p:par>
                              <p:par>
                                <p:cTn id="74" presetID="10" presetClass="entr" presetSubtype="0"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childTnLst>
                                </p:cTn>
                              </p:par>
                              <p:par>
                                <p:cTn id="77" presetID="10"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fade">
                                      <p:cBhvr>
                                        <p:cTn id="82" dur="500"/>
                                        <p:tgtEl>
                                          <p:spTgt spid="8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fade">
                                      <p:cBhvr>
                                        <p:cTn id="85" dur="500"/>
                                        <p:tgtEl>
                                          <p:spTgt spid="83"/>
                                        </p:tgtEl>
                                      </p:cBhvr>
                                    </p:animEffect>
                                  </p:childTnLst>
                                </p:cTn>
                              </p:par>
                              <p:par>
                                <p:cTn id="86" presetID="10" presetClass="entr" presetSubtype="0" fill="hold"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32" presetClass="emph" presetSubtype="0" repeatCount="indefinite" fill="hold" grpId="1" nodeType="withEffect">
                                  <p:stCondLst>
                                    <p:cond delay="0"/>
                                  </p:stCondLst>
                                  <p:endCondLst>
                                    <p:cond evt="onNext" delay="0">
                                      <p:tgtEl>
                                        <p:sldTgt/>
                                      </p:tgtEl>
                                    </p:cond>
                                  </p:endCondLst>
                                  <p:childTnLst>
                                    <p:animRot by="120000">
                                      <p:cBhvr>
                                        <p:cTn id="90" dur="100" fill="hold">
                                          <p:stCondLst>
                                            <p:cond delay="0"/>
                                          </p:stCondLst>
                                        </p:cTn>
                                        <p:tgtEl>
                                          <p:spTgt spid="63"/>
                                        </p:tgtEl>
                                        <p:attrNameLst>
                                          <p:attrName>r</p:attrName>
                                        </p:attrNameLst>
                                      </p:cBhvr>
                                    </p:animRot>
                                    <p:animRot by="-240000">
                                      <p:cBhvr>
                                        <p:cTn id="91" dur="200" fill="hold">
                                          <p:stCondLst>
                                            <p:cond delay="200"/>
                                          </p:stCondLst>
                                        </p:cTn>
                                        <p:tgtEl>
                                          <p:spTgt spid="63"/>
                                        </p:tgtEl>
                                        <p:attrNameLst>
                                          <p:attrName>r</p:attrName>
                                        </p:attrNameLst>
                                      </p:cBhvr>
                                    </p:animRot>
                                    <p:animRot by="240000">
                                      <p:cBhvr>
                                        <p:cTn id="92" dur="200" fill="hold">
                                          <p:stCondLst>
                                            <p:cond delay="400"/>
                                          </p:stCondLst>
                                        </p:cTn>
                                        <p:tgtEl>
                                          <p:spTgt spid="63"/>
                                        </p:tgtEl>
                                        <p:attrNameLst>
                                          <p:attrName>r</p:attrName>
                                        </p:attrNameLst>
                                      </p:cBhvr>
                                    </p:animRot>
                                    <p:animRot by="-240000">
                                      <p:cBhvr>
                                        <p:cTn id="93" dur="200" fill="hold">
                                          <p:stCondLst>
                                            <p:cond delay="600"/>
                                          </p:stCondLst>
                                        </p:cTn>
                                        <p:tgtEl>
                                          <p:spTgt spid="63"/>
                                        </p:tgtEl>
                                        <p:attrNameLst>
                                          <p:attrName>r</p:attrName>
                                        </p:attrNameLst>
                                      </p:cBhvr>
                                    </p:animRot>
                                    <p:animRot by="120000">
                                      <p:cBhvr>
                                        <p:cTn id="94" dur="200" fill="hold">
                                          <p:stCondLst>
                                            <p:cond delay="800"/>
                                          </p:stCondLst>
                                        </p:cTn>
                                        <p:tgtEl>
                                          <p:spTgt spid="63"/>
                                        </p:tgtEl>
                                        <p:attrNameLst>
                                          <p:attrName>r</p:attrName>
                                        </p:attrNameLst>
                                      </p:cBhvr>
                                    </p:animRot>
                                  </p:childTnLst>
                                </p:cTn>
                              </p:par>
                              <p:par>
                                <p:cTn id="95" presetID="32" presetClass="emph" presetSubtype="0" repeatCount="indefinite" fill="hold" grpId="1" nodeType="withEffect">
                                  <p:stCondLst>
                                    <p:cond delay="0"/>
                                  </p:stCondLst>
                                  <p:endCondLst>
                                    <p:cond evt="onNext" delay="0">
                                      <p:tgtEl>
                                        <p:sldTgt/>
                                      </p:tgtEl>
                                    </p:cond>
                                  </p:endCondLst>
                                  <p:childTnLst>
                                    <p:animRot by="120000">
                                      <p:cBhvr>
                                        <p:cTn id="96" dur="100" fill="hold">
                                          <p:stCondLst>
                                            <p:cond delay="0"/>
                                          </p:stCondLst>
                                        </p:cTn>
                                        <p:tgtEl>
                                          <p:spTgt spid="69"/>
                                        </p:tgtEl>
                                        <p:attrNameLst>
                                          <p:attrName>r</p:attrName>
                                        </p:attrNameLst>
                                      </p:cBhvr>
                                    </p:animRot>
                                    <p:animRot by="-240000">
                                      <p:cBhvr>
                                        <p:cTn id="97" dur="200" fill="hold">
                                          <p:stCondLst>
                                            <p:cond delay="200"/>
                                          </p:stCondLst>
                                        </p:cTn>
                                        <p:tgtEl>
                                          <p:spTgt spid="69"/>
                                        </p:tgtEl>
                                        <p:attrNameLst>
                                          <p:attrName>r</p:attrName>
                                        </p:attrNameLst>
                                      </p:cBhvr>
                                    </p:animRot>
                                    <p:animRot by="240000">
                                      <p:cBhvr>
                                        <p:cTn id="98" dur="200" fill="hold">
                                          <p:stCondLst>
                                            <p:cond delay="400"/>
                                          </p:stCondLst>
                                        </p:cTn>
                                        <p:tgtEl>
                                          <p:spTgt spid="69"/>
                                        </p:tgtEl>
                                        <p:attrNameLst>
                                          <p:attrName>r</p:attrName>
                                        </p:attrNameLst>
                                      </p:cBhvr>
                                    </p:animRot>
                                    <p:animRot by="-240000">
                                      <p:cBhvr>
                                        <p:cTn id="99" dur="200" fill="hold">
                                          <p:stCondLst>
                                            <p:cond delay="600"/>
                                          </p:stCondLst>
                                        </p:cTn>
                                        <p:tgtEl>
                                          <p:spTgt spid="69"/>
                                        </p:tgtEl>
                                        <p:attrNameLst>
                                          <p:attrName>r</p:attrName>
                                        </p:attrNameLst>
                                      </p:cBhvr>
                                    </p:animRot>
                                    <p:animRot by="120000">
                                      <p:cBhvr>
                                        <p:cTn id="100" dur="200" fill="hold">
                                          <p:stCondLst>
                                            <p:cond delay="800"/>
                                          </p:stCondLst>
                                        </p:cTn>
                                        <p:tgtEl>
                                          <p:spTgt spid="69"/>
                                        </p:tgtEl>
                                        <p:attrNameLst>
                                          <p:attrName>r</p:attrName>
                                        </p:attrNameLst>
                                      </p:cBhvr>
                                    </p:animRot>
                                  </p:childTnLst>
                                </p:cTn>
                              </p:par>
                              <p:par>
                                <p:cTn id="101" presetID="32" presetClass="emph" presetSubtype="0" repeatCount="indefinite" fill="hold" nodeType="withEffect">
                                  <p:stCondLst>
                                    <p:cond delay="0"/>
                                  </p:stCondLst>
                                  <p:endCondLst>
                                    <p:cond evt="onNext" delay="0">
                                      <p:tgtEl>
                                        <p:sldTgt/>
                                      </p:tgtEl>
                                    </p:cond>
                                  </p:endCondLst>
                                  <p:childTnLst>
                                    <p:animRot by="120000">
                                      <p:cBhvr>
                                        <p:cTn id="102" dur="100" fill="hold">
                                          <p:stCondLst>
                                            <p:cond delay="0"/>
                                          </p:stCondLst>
                                        </p:cTn>
                                        <p:tgtEl>
                                          <p:spTgt spid="78"/>
                                        </p:tgtEl>
                                        <p:attrNameLst>
                                          <p:attrName>r</p:attrName>
                                        </p:attrNameLst>
                                      </p:cBhvr>
                                    </p:animRot>
                                    <p:animRot by="-240000">
                                      <p:cBhvr>
                                        <p:cTn id="103" dur="200" fill="hold">
                                          <p:stCondLst>
                                            <p:cond delay="200"/>
                                          </p:stCondLst>
                                        </p:cTn>
                                        <p:tgtEl>
                                          <p:spTgt spid="78"/>
                                        </p:tgtEl>
                                        <p:attrNameLst>
                                          <p:attrName>r</p:attrName>
                                        </p:attrNameLst>
                                      </p:cBhvr>
                                    </p:animRot>
                                    <p:animRot by="240000">
                                      <p:cBhvr>
                                        <p:cTn id="104" dur="200" fill="hold">
                                          <p:stCondLst>
                                            <p:cond delay="400"/>
                                          </p:stCondLst>
                                        </p:cTn>
                                        <p:tgtEl>
                                          <p:spTgt spid="78"/>
                                        </p:tgtEl>
                                        <p:attrNameLst>
                                          <p:attrName>r</p:attrName>
                                        </p:attrNameLst>
                                      </p:cBhvr>
                                    </p:animRot>
                                    <p:animRot by="-240000">
                                      <p:cBhvr>
                                        <p:cTn id="105" dur="200" fill="hold">
                                          <p:stCondLst>
                                            <p:cond delay="600"/>
                                          </p:stCondLst>
                                        </p:cTn>
                                        <p:tgtEl>
                                          <p:spTgt spid="78"/>
                                        </p:tgtEl>
                                        <p:attrNameLst>
                                          <p:attrName>r</p:attrName>
                                        </p:attrNameLst>
                                      </p:cBhvr>
                                    </p:animRot>
                                    <p:animRot by="120000">
                                      <p:cBhvr>
                                        <p:cTn id="106" dur="200" fill="hold">
                                          <p:stCondLst>
                                            <p:cond delay="800"/>
                                          </p:stCondLst>
                                        </p:cTn>
                                        <p:tgtEl>
                                          <p:spTgt spid="78"/>
                                        </p:tgtEl>
                                        <p:attrNameLst>
                                          <p:attrName>r</p:attrName>
                                        </p:attrNameLst>
                                      </p:cBhvr>
                                    </p:animRot>
                                  </p:childTnLst>
                                </p:cTn>
                              </p:par>
                              <p:par>
                                <p:cTn id="107" presetID="32" presetClass="emph" presetSubtype="0" repeatCount="indefinite" fill="hold" nodeType="withEffect">
                                  <p:stCondLst>
                                    <p:cond delay="0"/>
                                  </p:stCondLst>
                                  <p:endCondLst>
                                    <p:cond evt="onNext" delay="0">
                                      <p:tgtEl>
                                        <p:sldTgt/>
                                      </p:tgtEl>
                                    </p:cond>
                                  </p:endCondLst>
                                  <p:childTnLst>
                                    <p:animRot by="120000">
                                      <p:cBhvr>
                                        <p:cTn id="108" dur="100" fill="hold">
                                          <p:stCondLst>
                                            <p:cond delay="0"/>
                                          </p:stCondLst>
                                        </p:cTn>
                                        <p:tgtEl>
                                          <p:spTgt spid="77"/>
                                        </p:tgtEl>
                                        <p:attrNameLst>
                                          <p:attrName>r</p:attrName>
                                        </p:attrNameLst>
                                      </p:cBhvr>
                                    </p:animRot>
                                    <p:animRot by="-240000">
                                      <p:cBhvr>
                                        <p:cTn id="109" dur="200" fill="hold">
                                          <p:stCondLst>
                                            <p:cond delay="200"/>
                                          </p:stCondLst>
                                        </p:cTn>
                                        <p:tgtEl>
                                          <p:spTgt spid="77"/>
                                        </p:tgtEl>
                                        <p:attrNameLst>
                                          <p:attrName>r</p:attrName>
                                        </p:attrNameLst>
                                      </p:cBhvr>
                                    </p:animRot>
                                    <p:animRot by="240000">
                                      <p:cBhvr>
                                        <p:cTn id="110" dur="200" fill="hold">
                                          <p:stCondLst>
                                            <p:cond delay="400"/>
                                          </p:stCondLst>
                                        </p:cTn>
                                        <p:tgtEl>
                                          <p:spTgt spid="77"/>
                                        </p:tgtEl>
                                        <p:attrNameLst>
                                          <p:attrName>r</p:attrName>
                                        </p:attrNameLst>
                                      </p:cBhvr>
                                    </p:animRot>
                                    <p:animRot by="-240000">
                                      <p:cBhvr>
                                        <p:cTn id="111" dur="200" fill="hold">
                                          <p:stCondLst>
                                            <p:cond delay="600"/>
                                          </p:stCondLst>
                                        </p:cTn>
                                        <p:tgtEl>
                                          <p:spTgt spid="77"/>
                                        </p:tgtEl>
                                        <p:attrNameLst>
                                          <p:attrName>r</p:attrName>
                                        </p:attrNameLst>
                                      </p:cBhvr>
                                    </p:animRot>
                                    <p:animRot by="120000">
                                      <p:cBhvr>
                                        <p:cTn id="112" dur="200" fill="hold">
                                          <p:stCondLst>
                                            <p:cond delay="800"/>
                                          </p:stCondLst>
                                        </p:cTn>
                                        <p:tgtEl>
                                          <p:spTgt spid="77"/>
                                        </p:tgtEl>
                                        <p:attrNameLst>
                                          <p:attrName>r</p:attrName>
                                        </p:attrNameLst>
                                      </p:cBhvr>
                                    </p:animRot>
                                  </p:childTnLst>
                                </p:cTn>
                              </p:par>
                              <p:par>
                                <p:cTn id="113" presetID="32" presetClass="emph" presetSubtype="0" repeatCount="indefinite" fill="hold" grpId="1" nodeType="withEffect">
                                  <p:stCondLst>
                                    <p:cond delay="0"/>
                                  </p:stCondLst>
                                  <p:endCondLst>
                                    <p:cond evt="onNext" delay="0">
                                      <p:tgtEl>
                                        <p:sldTgt/>
                                      </p:tgtEl>
                                    </p:cond>
                                  </p:endCondLst>
                                  <p:childTnLst>
                                    <p:animRot by="120000">
                                      <p:cBhvr>
                                        <p:cTn id="114" dur="100" fill="hold">
                                          <p:stCondLst>
                                            <p:cond delay="0"/>
                                          </p:stCondLst>
                                        </p:cTn>
                                        <p:tgtEl>
                                          <p:spTgt spid="82"/>
                                        </p:tgtEl>
                                        <p:attrNameLst>
                                          <p:attrName>r</p:attrName>
                                        </p:attrNameLst>
                                      </p:cBhvr>
                                    </p:animRot>
                                    <p:animRot by="-240000">
                                      <p:cBhvr>
                                        <p:cTn id="115" dur="200" fill="hold">
                                          <p:stCondLst>
                                            <p:cond delay="200"/>
                                          </p:stCondLst>
                                        </p:cTn>
                                        <p:tgtEl>
                                          <p:spTgt spid="82"/>
                                        </p:tgtEl>
                                        <p:attrNameLst>
                                          <p:attrName>r</p:attrName>
                                        </p:attrNameLst>
                                      </p:cBhvr>
                                    </p:animRot>
                                    <p:animRot by="240000">
                                      <p:cBhvr>
                                        <p:cTn id="116" dur="200" fill="hold">
                                          <p:stCondLst>
                                            <p:cond delay="400"/>
                                          </p:stCondLst>
                                        </p:cTn>
                                        <p:tgtEl>
                                          <p:spTgt spid="82"/>
                                        </p:tgtEl>
                                        <p:attrNameLst>
                                          <p:attrName>r</p:attrName>
                                        </p:attrNameLst>
                                      </p:cBhvr>
                                    </p:animRot>
                                    <p:animRot by="-240000">
                                      <p:cBhvr>
                                        <p:cTn id="117" dur="200" fill="hold">
                                          <p:stCondLst>
                                            <p:cond delay="600"/>
                                          </p:stCondLst>
                                        </p:cTn>
                                        <p:tgtEl>
                                          <p:spTgt spid="82"/>
                                        </p:tgtEl>
                                        <p:attrNameLst>
                                          <p:attrName>r</p:attrName>
                                        </p:attrNameLst>
                                      </p:cBhvr>
                                    </p:animRot>
                                    <p:animRot by="120000">
                                      <p:cBhvr>
                                        <p:cTn id="118" dur="200" fill="hold">
                                          <p:stCondLst>
                                            <p:cond delay="800"/>
                                          </p:stCondLst>
                                        </p:cTn>
                                        <p:tgtEl>
                                          <p:spTgt spid="82"/>
                                        </p:tgtEl>
                                        <p:attrNameLst>
                                          <p:attrName>r</p:attrName>
                                        </p:attrNameLst>
                                      </p:cBhvr>
                                    </p:animRot>
                                  </p:childTnLst>
                                </p:cTn>
                              </p:par>
                              <p:par>
                                <p:cTn id="119" presetID="32" presetClass="emph" presetSubtype="0" repeatCount="indefinite" fill="hold" nodeType="withEffect">
                                  <p:stCondLst>
                                    <p:cond delay="0"/>
                                  </p:stCondLst>
                                  <p:endCondLst>
                                    <p:cond evt="onNext" delay="0">
                                      <p:tgtEl>
                                        <p:sldTgt/>
                                      </p:tgtEl>
                                    </p:cond>
                                  </p:endCondLst>
                                  <p:childTnLst>
                                    <p:animRot by="120000">
                                      <p:cBhvr>
                                        <p:cTn id="120" dur="100" fill="hold">
                                          <p:stCondLst>
                                            <p:cond delay="0"/>
                                          </p:stCondLst>
                                        </p:cTn>
                                        <p:tgtEl>
                                          <p:spTgt spid="58"/>
                                        </p:tgtEl>
                                        <p:attrNameLst>
                                          <p:attrName>r</p:attrName>
                                        </p:attrNameLst>
                                      </p:cBhvr>
                                    </p:animRot>
                                    <p:animRot by="-240000">
                                      <p:cBhvr>
                                        <p:cTn id="121" dur="200" fill="hold">
                                          <p:stCondLst>
                                            <p:cond delay="200"/>
                                          </p:stCondLst>
                                        </p:cTn>
                                        <p:tgtEl>
                                          <p:spTgt spid="58"/>
                                        </p:tgtEl>
                                        <p:attrNameLst>
                                          <p:attrName>r</p:attrName>
                                        </p:attrNameLst>
                                      </p:cBhvr>
                                    </p:animRot>
                                    <p:animRot by="240000">
                                      <p:cBhvr>
                                        <p:cTn id="122" dur="200" fill="hold">
                                          <p:stCondLst>
                                            <p:cond delay="400"/>
                                          </p:stCondLst>
                                        </p:cTn>
                                        <p:tgtEl>
                                          <p:spTgt spid="58"/>
                                        </p:tgtEl>
                                        <p:attrNameLst>
                                          <p:attrName>r</p:attrName>
                                        </p:attrNameLst>
                                      </p:cBhvr>
                                    </p:animRot>
                                    <p:animRot by="-240000">
                                      <p:cBhvr>
                                        <p:cTn id="123" dur="200" fill="hold">
                                          <p:stCondLst>
                                            <p:cond delay="600"/>
                                          </p:stCondLst>
                                        </p:cTn>
                                        <p:tgtEl>
                                          <p:spTgt spid="58"/>
                                        </p:tgtEl>
                                        <p:attrNameLst>
                                          <p:attrName>r</p:attrName>
                                        </p:attrNameLst>
                                      </p:cBhvr>
                                    </p:animRot>
                                    <p:animRot by="120000">
                                      <p:cBhvr>
                                        <p:cTn id="124" dur="200" fill="hold">
                                          <p:stCondLst>
                                            <p:cond delay="800"/>
                                          </p:stCondLst>
                                        </p:cTn>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3" grpId="1" animBg="1"/>
      <p:bldP spid="64" grpId="0" animBg="1"/>
      <p:bldP spid="65" grpId="0" animBg="1"/>
      <p:bldP spid="69" grpId="0" animBg="1"/>
      <p:bldP spid="69" grpId="1" animBg="1"/>
      <p:bldP spid="70" grpId="0" animBg="1"/>
      <p:bldP spid="71" grpId="0" animBg="1"/>
      <p:bldP spid="73" grpId="0" animBg="1"/>
      <p:bldP spid="74" grpId="0" animBg="1"/>
      <p:bldP spid="79" grpId="0" animBg="1"/>
      <p:bldP spid="80" grpId="0" animBg="1"/>
      <p:bldP spid="81" grpId="0" animBg="1"/>
      <p:bldP spid="82" grpId="0" animBg="1"/>
      <p:bldP spid="82" grpId="1" animBg="1"/>
      <p:bldP spid="8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XLink</a:t>
            </a:r>
            <a:r>
              <a:rPr lang="en-US" dirty="0"/>
              <a:t> - Configurability</a:t>
            </a:r>
            <a:endParaRPr lang="el-GR" dirty="0"/>
          </a:p>
        </p:txBody>
      </p:sp>
      <p:sp>
        <p:nvSpPr>
          <p:cNvPr id="3" name="Content Placeholder 2"/>
          <p:cNvSpPr>
            <a:spLocks noGrp="1"/>
          </p:cNvSpPr>
          <p:nvPr>
            <p:ph idx="1"/>
          </p:nvPr>
        </p:nvSpPr>
        <p:spPr>
          <a:xfrm>
            <a:off x="179389" y="1125539"/>
            <a:ext cx="8785225" cy="791294"/>
          </a:xfrm>
        </p:spPr>
        <p:txBody>
          <a:bodyPr/>
          <a:lstStyle/>
          <a:p>
            <a:r>
              <a:rPr lang="en-US" dirty="0" smtClean="0"/>
              <a:t>File-based configuration</a:t>
            </a:r>
          </a:p>
          <a:p>
            <a:endParaRPr lang="el-GR" dirty="0"/>
          </a:p>
        </p:txBody>
      </p:sp>
      <p:sp>
        <p:nvSpPr>
          <p:cNvPr id="5" name="Rectangle 4"/>
          <p:cNvSpPr/>
          <p:nvPr/>
        </p:nvSpPr>
        <p:spPr>
          <a:xfrm>
            <a:off x="132904" y="2382788"/>
            <a:ext cx="8928992" cy="2492990"/>
          </a:xfrm>
          <a:prstGeom prst="rect">
            <a:avLst/>
          </a:prstGeom>
        </p:spPr>
        <p:txBody>
          <a:bodyPr wrap="square">
            <a:spAutoFit/>
          </a:bodyPr>
          <a:lstStyle/>
          <a:p>
            <a:r>
              <a:rPr lang="en-US" sz="1200" dirty="0" smtClean="0">
                <a:latin typeface="Consolas" panose="020B0609020204030204" pitchFamily="49" charset="0"/>
                <a:cs typeface="Consolas" panose="020B0609020204030204" pitchFamily="49" charset="0"/>
              </a:rPr>
              <a:t>1   </a:t>
            </a:r>
            <a:r>
              <a:rPr lang="en-US" sz="1200" dirty="0" err="1" smtClean="0">
                <a:latin typeface="Consolas" panose="020B0609020204030204" pitchFamily="49" charset="0"/>
                <a:cs typeface="Consolas" panose="020B0609020204030204" pitchFamily="49" charset="0"/>
              </a:rPr>
              <a:t>xlink.categories.supported</a:t>
            </a:r>
            <a:r>
              <a:rPr lang="en-US" sz="1200" dirty="0" smtClean="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Fish;Country;Water_Area;Disease;Drug;Protein;Chemical_Substance</a:t>
            </a:r>
            <a:endParaRPr lang="en-US" sz="1200" dirty="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2   </a:t>
            </a:r>
            <a:r>
              <a:rPr lang="en-US" sz="1200" dirty="0" err="1" smtClean="0">
                <a:latin typeface="Consolas" panose="020B0609020204030204" pitchFamily="49" charset="0"/>
                <a:cs typeface="Consolas" panose="020B0609020204030204" pitchFamily="49" charset="0"/>
              </a:rPr>
              <a:t>xlink.categories.active</a:t>
            </a:r>
            <a:r>
              <a:rPr lang="en-US" sz="1200" dirty="0" smtClean="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Fish;Country;Water_Area</a:t>
            </a:r>
            <a:endParaRPr lang="en-US" sz="1200" dirty="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3   </a:t>
            </a:r>
            <a:r>
              <a:rPr lang="en-US" sz="1200" dirty="0" err="1" smtClean="0">
                <a:latin typeface="Consolas" panose="020B0609020204030204" pitchFamily="49" charset="0"/>
                <a:cs typeface="Consolas" panose="020B0609020204030204" pitchFamily="49" charset="0"/>
              </a:rPr>
              <a:t>xlink.categories.Fish.kbms</a:t>
            </a:r>
            <a:r>
              <a:rPr lang="en-US" sz="1200" dirty="0" smtClean="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dbpedia_fish</a:t>
            </a:r>
            <a:endParaRPr lang="en-US" sz="1200" dirty="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4   </a:t>
            </a:r>
            <a:r>
              <a:rPr lang="en-US" sz="1200" dirty="0" err="1" smtClean="0">
                <a:latin typeface="Consolas" panose="020B0609020204030204" pitchFamily="49" charset="0"/>
                <a:cs typeface="Consolas" panose="020B0609020204030204" pitchFamily="49" charset="0"/>
              </a:rPr>
              <a:t>xlink.categories.Fish.kbms.dbpedia_fish.endpoint</a:t>
            </a:r>
            <a:r>
              <a:rPr lang="en-US" sz="1200" dirty="0" smtClean="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 http://dbpedia.org/sparql</a:t>
            </a:r>
          </a:p>
          <a:p>
            <a:r>
              <a:rPr lang="en-US" sz="1200" dirty="0" smtClean="0">
                <a:latin typeface="Consolas" panose="020B0609020204030204" pitchFamily="49" charset="0"/>
                <a:cs typeface="Consolas" panose="020B0609020204030204" pitchFamily="49" charset="0"/>
              </a:rPr>
              <a:t>5   </a:t>
            </a:r>
            <a:r>
              <a:rPr lang="en-US" sz="1200" dirty="0" err="1" smtClean="0">
                <a:latin typeface="Consolas" panose="020B0609020204030204" pitchFamily="49" charset="0"/>
                <a:cs typeface="Consolas" panose="020B0609020204030204" pitchFamily="49" charset="0"/>
              </a:rPr>
              <a:t>xlink.categories.Fish.kbms.dbpedia_fish.resourceclasses</a:t>
            </a:r>
            <a:r>
              <a:rPr lang="en-US" sz="1200" dirty="0" smtClean="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 http://dbpedia.org/ontology/Fish</a:t>
            </a:r>
            <a:r>
              <a:rPr lang="en-US" sz="1200" dirty="0" smtClean="0">
                <a:latin typeface="Consolas" panose="020B0609020204030204" pitchFamily="49" charset="0"/>
                <a:cs typeface="Consolas" panose="020B0609020204030204" pitchFamily="49" charset="0"/>
              </a:rPr>
              <a:t>; 						              http</a:t>
            </a:r>
            <a:r>
              <a:rPr lang="en-US" sz="1200" dirty="0">
                <a:latin typeface="Consolas" panose="020B0609020204030204" pitchFamily="49" charset="0"/>
                <a:cs typeface="Consolas" panose="020B0609020204030204" pitchFamily="49" charset="0"/>
              </a:rPr>
              <a:t>://</a:t>
            </a:r>
            <a:r>
              <a:rPr lang="en-US" sz="1200" dirty="0" smtClean="0">
                <a:latin typeface="Consolas" panose="020B0609020204030204" pitchFamily="49" charset="0"/>
                <a:cs typeface="Consolas" panose="020B0609020204030204" pitchFamily="49" charset="0"/>
              </a:rPr>
              <a:t>umbel.org/umbel/rc/Fish</a:t>
            </a:r>
            <a:endParaRPr lang="en-US" sz="1200" dirty="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6   </a:t>
            </a:r>
            <a:r>
              <a:rPr lang="en-US" sz="1200" dirty="0" err="1" smtClean="0">
                <a:latin typeface="Consolas" panose="020B0609020204030204" pitchFamily="49" charset="0"/>
                <a:cs typeface="Consolas" panose="020B0609020204030204" pitchFamily="49" charset="0"/>
              </a:rPr>
              <a:t>xlink.categories.Fish.kbms.dbpedia_fish.templatequeries.linking</a:t>
            </a:r>
            <a:r>
              <a:rPr lang="en-US" sz="1200" dirty="0" smtClean="0">
                <a:latin typeface="Consolas" panose="020B0609020204030204" pitchFamily="49" charset="0"/>
                <a:cs typeface="Consolas" panose="020B0609020204030204" pitchFamily="49" charset="0"/>
              </a:rPr>
              <a:t> = C:/tmpls/dbpFishLinking.sparql</a:t>
            </a:r>
            <a:endParaRPr lang="en-US" sz="1200" dirty="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7   xlink.categories.Fish.kbms.dbpedia_fish.templatequeries.linking.parameter </a:t>
            </a:r>
            <a:r>
              <a:rPr lang="en-US" sz="1200" dirty="0">
                <a:latin typeface="Consolas" panose="020B0609020204030204" pitchFamily="49" charset="0"/>
                <a:cs typeface="Consolas" panose="020B0609020204030204" pitchFamily="49" charset="0"/>
              </a:rPr>
              <a:t>= [ENTITY]</a:t>
            </a:r>
          </a:p>
          <a:p>
            <a:r>
              <a:rPr lang="en-US" sz="1200" dirty="0" smtClean="0">
                <a:latin typeface="Consolas" panose="020B0609020204030204" pitchFamily="49" charset="0"/>
                <a:cs typeface="Consolas" panose="020B0609020204030204" pitchFamily="49" charset="0"/>
              </a:rPr>
              <a:t>8   xlink.categories.Fish.kbms.dbpedia_fish.templatequeries.enriching </a:t>
            </a:r>
            <a:r>
              <a:rPr lang="en-US" sz="1200" dirty="0">
                <a:latin typeface="Consolas" panose="020B0609020204030204" pitchFamily="49" charset="0"/>
                <a:cs typeface="Consolas" panose="020B0609020204030204" pitchFamily="49" charset="0"/>
              </a:rPr>
              <a:t>= C</a:t>
            </a:r>
            <a:r>
              <a:rPr lang="en-US" sz="1200" dirty="0" smtClean="0">
                <a:latin typeface="Consolas" panose="020B0609020204030204" pitchFamily="49" charset="0"/>
                <a:cs typeface="Consolas" panose="020B0609020204030204" pitchFamily="49" charset="0"/>
              </a:rPr>
              <a:t>:/tmpls/dbpFishEnrich.sparql</a:t>
            </a:r>
            <a:endParaRPr lang="en-US" sz="1200" dirty="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9   </a:t>
            </a:r>
            <a:r>
              <a:rPr lang="en-US" sz="1200" dirty="0">
                <a:latin typeface="Consolas" panose="020B0609020204030204" pitchFamily="49" charset="0"/>
                <a:cs typeface="Consolas" panose="020B0609020204030204" pitchFamily="49" charset="0"/>
              </a:rPr>
              <a:t>xlink.categories.Fish.kbms.dbpedia_fish.templatequeries.enriching.parameter = [URI]</a:t>
            </a:r>
          </a:p>
          <a:p>
            <a:r>
              <a:rPr lang="en-US" sz="1200" dirty="0" smtClean="0">
                <a:latin typeface="Consolas" panose="020B0609020204030204" pitchFamily="49" charset="0"/>
                <a:cs typeface="Consolas" panose="020B0609020204030204" pitchFamily="49" charset="0"/>
              </a:rPr>
              <a:t>10  </a:t>
            </a:r>
            <a:r>
              <a:rPr lang="en-US" sz="1200" dirty="0" err="1">
                <a:latin typeface="Consolas" panose="020B0609020204030204" pitchFamily="49" charset="0"/>
                <a:cs typeface="Consolas" panose="020B0609020204030204" pitchFamily="49" charset="0"/>
              </a:rPr>
              <a:t>xlink.connect.radius</a:t>
            </a:r>
            <a:r>
              <a:rPr lang="en-US" sz="1200" dirty="0">
                <a:latin typeface="Consolas" panose="020B0609020204030204" pitchFamily="49" charset="0"/>
                <a:cs typeface="Consolas" panose="020B0609020204030204" pitchFamily="49" charset="0"/>
              </a:rPr>
              <a:t> = 1</a:t>
            </a:r>
          </a:p>
          <a:p>
            <a:r>
              <a:rPr lang="en-US" sz="1200" dirty="0" smtClean="0">
                <a:latin typeface="Consolas" panose="020B0609020204030204" pitchFamily="49" charset="0"/>
                <a:cs typeface="Consolas" panose="020B0609020204030204" pitchFamily="49" charset="0"/>
              </a:rPr>
              <a:t>11  </a:t>
            </a:r>
            <a:r>
              <a:rPr lang="en-US" sz="1200" dirty="0" err="1">
                <a:latin typeface="Consolas" panose="020B0609020204030204" pitchFamily="49" charset="0"/>
                <a:cs typeface="Consolas" panose="020B0609020204030204" pitchFamily="49" charset="0"/>
              </a:rPr>
              <a:t>xlink.fuzzy</a:t>
            </a:r>
            <a:r>
              <a:rPr lang="en-US" sz="1200" dirty="0">
                <a:latin typeface="Consolas" panose="020B0609020204030204" pitchFamily="49" charset="0"/>
                <a:cs typeface="Consolas" panose="020B0609020204030204" pitchFamily="49" charset="0"/>
              </a:rPr>
              <a:t> = true</a:t>
            </a:r>
          </a:p>
          <a:p>
            <a:r>
              <a:rPr lang="en-US" sz="1200" dirty="0" smtClean="0">
                <a:latin typeface="Consolas" panose="020B0609020204030204" pitchFamily="49" charset="0"/>
                <a:cs typeface="Consolas" panose="020B0609020204030204" pitchFamily="49" charset="0"/>
              </a:rPr>
              <a:t>12  </a:t>
            </a:r>
            <a:r>
              <a:rPr lang="en-US" sz="1200" dirty="0" err="1">
                <a:latin typeface="Consolas" panose="020B0609020204030204" pitchFamily="49" charset="0"/>
                <a:cs typeface="Consolas" panose="020B0609020204030204" pitchFamily="49" charset="0"/>
              </a:rPr>
              <a:t>xlink.fuzzy.value</a:t>
            </a:r>
            <a:r>
              <a:rPr lang="en-US" sz="1200" dirty="0">
                <a:latin typeface="Consolas" panose="020B0609020204030204" pitchFamily="49" charset="0"/>
                <a:cs typeface="Consolas" panose="020B0609020204030204" pitchFamily="49" charset="0"/>
              </a:rPr>
              <a:t> = 0.2</a:t>
            </a:r>
            <a:endParaRPr lang="el-GR" sz="1200" dirty="0">
              <a:latin typeface="Consolas" panose="020B0609020204030204" pitchFamily="49" charset="0"/>
              <a:cs typeface="Consolas" panose="020B0609020204030204" pitchFamily="49" charset="0"/>
            </a:endParaRPr>
          </a:p>
        </p:txBody>
      </p:sp>
      <p:sp>
        <p:nvSpPr>
          <p:cNvPr id="7" name="TextBox 6"/>
          <p:cNvSpPr txBox="1"/>
          <p:nvPr/>
        </p:nvSpPr>
        <p:spPr>
          <a:xfrm>
            <a:off x="3131840" y="1884690"/>
            <a:ext cx="2664296" cy="369332"/>
          </a:xfrm>
          <a:prstGeom prst="rect">
            <a:avLst/>
          </a:prstGeom>
          <a:noFill/>
        </p:spPr>
        <p:txBody>
          <a:bodyPr wrap="square" rtlCol="0">
            <a:spAutoFit/>
          </a:bodyPr>
          <a:lstStyle/>
          <a:p>
            <a:r>
              <a:rPr lang="en-US" b="1" u="sng" dirty="0" smtClean="0">
                <a:latin typeface="Consolas" panose="020B0609020204030204" pitchFamily="49" charset="0"/>
                <a:cs typeface="Consolas" panose="020B0609020204030204" pitchFamily="49" charset="0"/>
              </a:rPr>
              <a:t>x-</a:t>
            </a:r>
            <a:r>
              <a:rPr lang="en-US" b="1" u="sng" dirty="0" err="1" smtClean="0">
                <a:latin typeface="Consolas" panose="020B0609020204030204" pitchFamily="49" charset="0"/>
                <a:cs typeface="Consolas" panose="020B0609020204030204" pitchFamily="49" charset="0"/>
              </a:rPr>
              <a:t>link.properties</a:t>
            </a:r>
            <a:endParaRPr lang="el-GR" b="1" u="sng"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44</a:t>
            </a:fld>
            <a:endParaRPr lang="en-GB" noProof="0"/>
          </a:p>
        </p:txBody>
      </p:sp>
    </p:spTree>
    <p:extLst>
      <p:ext uri="{BB962C8B-B14F-4D97-AF65-F5344CB8AC3E}">
        <p14:creationId xmlns:p14="http://schemas.microsoft.com/office/powerpoint/2010/main" val="659631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XLink</a:t>
            </a:r>
            <a:r>
              <a:rPr lang="en-US" dirty="0"/>
              <a:t> - Configurability</a:t>
            </a:r>
            <a:endParaRPr lang="el-GR" dirty="0"/>
          </a:p>
        </p:txBody>
      </p:sp>
      <p:sp>
        <p:nvSpPr>
          <p:cNvPr id="3" name="Content Placeholder 2"/>
          <p:cNvSpPr>
            <a:spLocks noGrp="1"/>
          </p:cNvSpPr>
          <p:nvPr>
            <p:ph idx="1"/>
          </p:nvPr>
        </p:nvSpPr>
        <p:spPr>
          <a:xfrm>
            <a:off x="153989" y="1125538"/>
            <a:ext cx="8857107" cy="5039765"/>
          </a:xfrm>
        </p:spPr>
        <p:txBody>
          <a:bodyPr/>
          <a:lstStyle/>
          <a:p>
            <a:r>
              <a:rPr lang="en-US" dirty="0" smtClean="0"/>
              <a:t>Configuration </a:t>
            </a:r>
            <a:r>
              <a:rPr lang="en-US" b="1" dirty="0" smtClean="0">
                <a:solidFill>
                  <a:schemeClr val="accent2">
                    <a:lumMod val="50000"/>
                  </a:schemeClr>
                </a:solidFill>
              </a:rPr>
              <a:t>API</a:t>
            </a:r>
          </a:p>
          <a:p>
            <a:pPr lvl="1"/>
            <a:r>
              <a:rPr lang="en-US" sz="2200" dirty="0" smtClean="0"/>
              <a:t>X-Link can be dynamically configured (even while a corresponding service is running)</a:t>
            </a:r>
          </a:p>
          <a:p>
            <a:pPr lvl="1"/>
            <a:r>
              <a:rPr lang="en-US" sz="2200" dirty="0" smtClean="0"/>
              <a:t>Supported functions:</a:t>
            </a:r>
          </a:p>
          <a:p>
            <a:pPr lvl="2"/>
            <a:r>
              <a:rPr lang="en-US" sz="1800" i="1" dirty="0" smtClean="0"/>
              <a:t>Add a new category (using a resource class or a SPARQL query)</a:t>
            </a:r>
          </a:p>
          <a:p>
            <a:pPr lvl="2"/>
            <a:r>
              <a:rPr lang="en-US" sz="1800" i="1" dirty="0" smtClean="0"/>
              <a:t>Update an existing </a:t>
            </a:r>
            <a:r>
              <a:rPr lang="en-US" sz="1800" i="1" dirty="0"/>
              <a:t>category </a:t>
            </a:r>
            <a:r>
              <a:rPr lang="en-US" sz="1800" i="1" dirty="0" smtClean="0"/>
              <a:t>(using </a:t>
            </a:r>
            <a:r>
              <a:rPr lang="en-US" sz="1800" i="1" dirty="0"/>
              <a:t>a resource class or a SPARQL </a:t>
            </a:r>
            <a:r>
              <a:rPr lang="en-US" sz="1800" i="1" dirty="0" smtClean="0"/>
              <a:t>query)</a:t>
            </a:r>
            <a:endParaRPr lang="en-US" sz="1800" i="1" dirty="0"/>
          </a:p>
          <a:p>
            <a:pPr lvl="2"/>
            <a:r>
              <a:rPr lang="en-US" sz="1800" i="1" dirty="0" smtClean="0"/>
              <a:t>Remove a category</a:t>
            </a:r>
          </a:p>
          <a:p>
            <a:pPr lvl="2"/>
            <a:r>
              <a:rPr lang="en-US" sz="1800" i="1" dirty="0" smtClean="0"/>
              <a:t>Change the displayed name of a category</a:t>
            </a:r>
          </a:p>
          <a:p>
            <a:pPr lvl="2"/>
            <a:r>
              <a:rPr lang="en-US" sz="1800" i="1" dirty="0" smtClean="0"/>
              <a:t>Set/change the KBMs of a category</a:t>
            </a:r>
          </a:p>
          <a:p>
            <a:pPr lvl="2"/>
            <a:r>
              <a:rPr lang="en-US" sz="1800" i="1" dirty="0" smtClean="0"/>
              <a:t>Set/change the resource classes, the SPARQL queries and the SPARQL template queries of a KBM</a:t>
            </a:r>
          </a:p>
          <a:p>
            <a:pPr lvl="2"/>
            <a:r>
              <a:rPr lang="en-US" sz="1800" i="1" dirty="0" smtClean="0"/>
              <a:t>Set/change the active categories</a:t>
            </a:r>
          </a:p>
          <a:p>
            <a:pPr lvl="2"/>
            <a:r>
              <a:rPr lang="en-US" sz="1800" i="1" dirty="0" smtClean="0"/>
              <a:t>Set/change the value of radius “r”</a:t>
            </a:r>
          </a:p>
          <a:p>
            <a:pPr lvl="2"/>
            <a:r>
              <a:rPr lang="en-US" sz="1800" i="1" dirty="0" smtClean="0"/>
              <a:t>Set/change if fuzzy matching is allowed and the allowed edit distance percentage</a:t>
            </a:r>
            <a:endParaRPr lang="el-GR" sz="1800" i="1"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45</a:t>
            </a:fld>
            <a:endParaRPr lang="en-GB" noProof="0"/>
          </a:p>
        </p:txBody>
      </p:sp>
    </p:spTree>
    <p:extLst>
      <p:ext uri="{BB962C8B-B14F-4D97-AF65-F5344CB8AC3E}">
        <p14:creationId xmlns:p14="http://schemas.microsoft.com/office/powerpoint/2010/main" val="3130463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XLink</a:t>
            </a:r>
            <a:r>
              <a:rPr lang="en-US" dirty="0"/>
              <a:t> - Portability</a:t>
            </a:r>
            <a:endParaRPr lang="el-GR" dirty="0"/>
          </a:p>
        </p:txBody>
      </p:sp>
      <p:sp>
        <p:nvSpPr>
          <p:cNvPr id="3" name="Content Placeholder 2"/>
          <p:cNvSpPr>
            <a:spLocks noGrp="1"/>
          </p:cNvSpPr>
          <p:nvPr>
            <p:ph idx="1"/>
          </p:nvPr>
        </p:nvSpPr>
        <p:spPr/>
        <p:txBody>
          <a:bodyPr>
            <a:normAutofit fontScale="85000" lnSpcReduction="20000"/>
          </a:bodyPr>
          <a:lstStyle/>
          <a:p>
            <a:r>
              <a:rPr lang="en-US" dirty="0" smtClean="0"/>
              <a:t>The configuration files can be easily exchanged</a:t>
            </a:r>
          </a:p>
          <a:p>
            <a:pPr lvl="1"/>
            <a:r>
              <a:rPr lang="en-US" dirty="0" smtClean="0"/>
              <a:t>Their size is relatively small</a:t>
            </a:r>
          </a:p>
          <a:p>
            <a:pPr lvl="2"/>
            <a:r>
              <a:rPr lang="en-US" sz="1800" i="1" dirty="0" smtClean="0"/>
              <a:t>E.g., for </a:t>
            </a:r>
            <a:r>
              <a:rPr lang="en-US" sz="1800" i="1" dirty="0"/>
              <a:t>supporting 4 categories related to the marine domain, the configuration files have size less than </a:t>
            </a:r>
            <a:r>
              <a:rPr lang="en-US" sz="1800" i="1" dirty="0" smtClean="0"/>
              <a:t>5MB</a:t>
            </a:r>
          </a:p>
          <a:p>
            <a:pPr lvl="1"/>
            <a:r>
              <a:rPr lang="en-US" dirty="0" smtClean="0"/>
              <a:t>The size mainly depends on the number of supported categories and on the number of the named entities in each category</a:t>
            </a:r>
          </a:p>
          <a:p>
            <a:endParaRPr lang="en-US" dirty="0" smtClean="0"/>
          </a:p>
          <a:p>
            <a:r>
              <a:rPr lang="en-US" dirty="0" smtClean="0"/>
              <a:t>X-Link does not store any semantic information (e.g. URIs or RDF triples)</a:t>
            </a:r>
          </a:p>
          <a:p>
            <a:pPr lvl="1"/>
            <a:r>
              <a:rPr lang="en-US" dirty="0" smtClean="0"/>
              <a:t>The entity linking and entity enrichment processes are performed </a:t>
            </a:r>
            <a:br>
              <a:rPr lang="en-US" dirty="0" smtClean="0"/>
            </a:br>
            <a:r>
              <a:rPr lang="en-US" dirty="0" smtClean="0"/>
              <a:t>at real-time</a:t>
            </a:r>
            <a:endParaRPr lang="el-GR"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46</a:t>
            </a:fld>
            <a:endParaRPr lang="en-GB" noProof="0"/>
          </a:p>
        </p:txBody>
      </p:sp>
    </p:spTree>
    <p:extLst>
      <p:ext uri="{BB962C8B-B14F-4D97-AF65-F5344CB8AC3E}">
        <p14:creationId xmlns:p14="http://schemas.microsoft.com/office/powerpoint/2010/main" val="34732789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XLink</a:t>
            </a:r>
            <a:r>
              <a:rPr lang="en-US" dirty="0" smtClean="0"/>
              <a:t> – Handling Disambiguation</a:t>
            </a:r>
            <a:endParaRPr lang="en-US" dirty="0"/>
          </a:p>
        </p:txBody>
      </p:sp>
      <p:sp>
        <p:nvSpPr>
          <p:cNvPr id="3" name="Content Placeholder 2"/>
          <p:cNvSpPr>
            <a:spLocks noGrp="1"/>
          </p:cNvSpPr>
          <p:nvPr>
            <p:ph idx="1"/>
          </p:nvPr>
        </p:nvSpPr>
        <p:spPr/>
        <p:txBody>
          <a:bodyPr/>
          <a:lstStyle/>
          <a:p>
            <a:endParaRPr lang="en-US" dirty="0"/>
          </a:p>
        </p:txBody>
      </p:sp>
      <p:pic>
        <p:nvPicPr>
          <p:cNvPr id="4" name="Εικόνα 6"/>
          <p:cNvPicPr>
            <a:picLocks noChangeAspect="1"/>
          </p:cNvPicPr>
          <p:nvPr/>
        </p:nvPicPr>
        <p:blipFill>
          <a:blip r:embed="rId3"/>
          <a:stretch>
            <a:fillRect/>
          </a:stretch>
        </p:blipFill>
        <p:spPr>
          <a:xfrm>
            <a:off x="4692352" y="1301780"/>
            <a:ext cx="4059560" cy="4271906"/>
          </a:xfrm>
          <a:prstGeom prst="rect">
            <a:avLst/>
          </a:prstGeom>
        </p:spPr>
      </p:pic>
      <p:pic>
        <p:nvPicPr>
          <p:cNvPr id="5" name="Εικόνα 8"/>
          <p:cNvPicPr>
            <a:picLocks noChangeAspect="1"/>
          </p:cNvPicPr>
          <p:nvPr/>
        </p:nvPicPr>
        <p:blipFill>
          <a:blip r:embed="rId4"/>
          <a:stretch>
            <a:fillRect/>
          </a:stretch>
        </p:blipFill>
        <p:spPr>
          <a:xfrm>
            <a:off x="57395" y="2249601"/>
            <a:ext cx="4861089" cy="2376264"/>
          </a:xfrm>
          <a:prstGeom prst="rect">
            <a:avLst/>
          </a:prstGeom>
        </p:spPr>
      </p:pic>
      <p:sp>
        <p:nvSpPr>
          <p:cNvPr id="6" name="Ορθογώνιο 9"/>
          <p:cNvSpPr/>
          <p:nvPr/>
        </p:nvSpPr>
        <p:spPr>
          <a:xfrm>
            <a:off x="57395" y="2276872"/>
            <a:ext cx="64807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7" name="Ορθογώνιο 13"/>
          <p:cNvSpPr/>
          <p:nvPr/>
        </p:nvSpPr>
        <p:spPr>
          <a:xfrm>
            <a:off x="5550083" y="3820104"/>
            <a:ext cx="576064"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8" name="Slide Number Placeholder 7"/>
          <p:cNvSpPr>
            <a:spLocks noGrp="1"/>
          </p:cNvSpPr>
          <p:nvPr>
            <p:ph type="sldNum" sz="quarter" idx="12"/>
          </p:nvPr>
        </p:nvSpPr>
        <p:spPr/>
        <p:txBody>
          <a:bodyPr/>
          <a:lstStyle/>
          <a:p>
            <a:fld id="{4AA4D77F-BFCC-4678-8786-233394E64B40}" type="slidenum">
              <a:rPr lang="en-GB" noProof="0" smtClean="0"/>
              <a:pPr/>
              <a:t>47</a:t>
            </a:fld>
            <a:endParaRPr lang="en-GB" noProof="0"/>
          </a:p>
        </p:txBody>
      </p:sp>
    </p:spTree>
    <p:extLst>
      <p:ext uri="{BB962C8B-B14F-4D97-AF65-F5344CB8AC3E}">
        <p14:creationId xmlns:p14="http://schemas.microsoft.com/office/powerpoint/2010/main" val="729338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73226" y="1108817"/>
            <a:ext cx="2416628" cy="1839657"/>
            <a:chOff x="597160" y="1230116"/>
            <a:chExt cx="2416628" cy="1839657"/>
          </a:xfrm>
        </p:grpSpPr>
        <p:pic>
          <p:nvPicPr>
            <p:cNvPr id="81" name="Picture 80"/>
            <p:cNvPicPr>
              <a:picLocks noChangeAspect="1"/>
            </p:cNvPicPr>
            <p:nvPr/>
          </p:nvPicPr>
          <p:blipFill>
            <a:blip r:embed="rId2"/>
            <a:stretch>
              <a:fillRect/>
            </a:stretch>
          </p:blipFill>
          <p:spPr>
            <a:xfrm>
              <a:off x="689023" y="1580787"/>
              <a:ext cx="2296772" cy="1470324"/>
            </a:xfrm>
            <a:prstGeom prst="rect">
              <a:avLst/>
            </a:prstGeom>
          </p:spPr>
        </p:pic>
        <p:sp>
          <p:nvSpPr>
            <p:cNvPr id="82" name="TextBox 81"/>
            <p:cNvSpPr txBox="1"/>
            <p:nvPr/>
          </p:nvSpPr>
          <p:spPr>
            <a:xfrm>
              <a:off x="1227434" y="1230116"/>
              <a:ext cx="1219949" cy="369332"/>
            </a:xfrm>
            <a:prstGeom prst="rect">
              <a:avLst/>
            </a:prstGeom>
            <a:noFill/>
          </p:spPr>
          <p:txBody>
            <a:bodyPr wrap="none" rtlCol="0">
              <a:spAutoFit/>
            </a:bodyPr>
            <a:lstStyle/>
            <a:p>
              <a:r>
                <a:rPr lang="en-US" i="1" dirty="0" err="1" smtClean="0"/>
                <a:t>MarineTLO</a:t>
              </a:r>
              <a:endParaRPr lang="el-GR" i="1" dirty="0"/>
            </a:p>
          </p:txBody>
        </p:sp>
        <p:sp>
          <p:nvSpPr>
            <p:cNvPr id="83" name="Rectangle 82"/>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89" name="Group 88"/>
          <p:cNvGrpSpPr/>
          <p:nvPr/>
        </p:nvGrpSpPr>
        <p:grpSpPr>
          <a:xfrm>
            <a:off x="3317617" y="1076551"/>
            <a:ext cx="2416628" cy="1853261"/>
            <a:chOff x="3136642" y="1076551"/>
            <a:chExt cx="2416628" cy="1853261"/>
          </a:xfrm>
        </p:grpSpPr>
        <p:pic>
          <p:nvPicPr>
            <p:cNvPr id="85" name="Picture 84"/>
            <p:cNvPicPr>
              <a:picLocks noChangeAspect="1"/>
            </p:cNvPicPr>
            <p:nvPr/>
          </p:nvPicPr>
          <p:blipFill rotWithShape="1">
            <a:blip r:embed="rId3"/>
            <a:srcRect b="23021"/>
            <a:stretch/>
          </p:blipFill>
          <p:spPr bwMode="auto">
            <a:xfrm>
              <a:off x="3200592" y="1727155"/>
              <a:ext cx="2269486" cy="1137342"/>
            </a:xfrm>
            <a:prstGeom prst="rect">
              <a:avLst/>
            </a:prstGeom>
            <a:noFill/>
            <a:ln w="9525">
              <a:noFill/>
              <a:miter lim="800000"/>
              <a:headEnd/>
              <a:tailEnd/>
            </a:ln>
          </p:spPr>
        </p:pic>
        <p:sp>
          <p:nvSpPr>
            <p:cNvPr id="86" name="TextBox 85"/>
            <p:cNvSpPr txBox="1"/>
            <p:nvPr/>
          </p:nvSpPr>
          <p:spPr>
            <a:xfrm>
              <a:off x="3328265" y="1076551"/>
              <a:ext cx="1893916" cy="646331"/>
            </a:xfrm>
            <a:prstGeom prst="rect">
              <a:avLst/>
            </a:prstGeom>
            <a:noFill/>
          </p:spPr>
          <p:txBody>
            <a:bodyPr wrap="none" rtlCol="0">
              <a:spAutoFit/>
            </a:bodyPr>
            <a:lstStyle/>
            <a:p>
              <a:r>
                <a:rPr lang="en-US" i="1" dirty="0" err="1" smtClean="0"/>
                <a:t>MarineTLO</a:t>
              </a:r>
              <a:r>
                <a:rPr lang="en-US" i="1" dirty="0" smtClean="0"/>
                <a:t>-based </a:t>
              </a:r>
            </a:p>
            <a:p>
              <a:pPr algn="ctr"/>
              <a:r>
                <a:rPr lang="en-US" i="1" dirty="0" smtClean="0"/>
                <a:t>Warehouse</a:t>
              </a:r>
              <a:endParaRPr lang="el-GR" i="1" dirty="0"/>
            </a:p>
          </p:txBody>
        </p:sp>
        <p:sp>
          <p:nvSpPr>
            <p:cNvPr id="87" name="Rectangle 86"/>
            <p:cNvSpPr/>
            <p:nvPr/>
          </p:nvSpPr>
          <p:spPr>
            <a:xfrm>
              <a:off x="3136642" y="1108817"/>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100" name="Group 99"/>
          <p:cNvGrpSpPr/>
          <p:nvPr/>
        </p:nvGrpSpPr>
        <p:grpSpPr>
          <a:xfrm>
            <a:off x="465089" y="3613309"/>
            <a:ext cx="2416628" cy="1837494"/>
            <a:chOff x="6419033" y="1110980"/>
            <a:chExt cx="2416628" cy="1837494"/>
          </a:xfrm>
        </p:grpSpPr>
        <p:pic>
          <p:nvPicPr>
            <p:cNvPr id="97" name="Picture 96"/>
            <p:cNvPicPr>
              <a:picLocks noChangeAspect="1"/>
            </p:cNvPicPr>
            <p:nvPr/>
          </p:nvPicPr>
          <p:blipFill>
            <a:blip r:embed="rId4"/>
            <a:stretch>
              <a:fillRect/>
            </a:stretch>
          </p:blipFill>
          <p:spPr>
            <a:xfrm>
              <a:off x="7548643" y="1876213"/>
              <a:ext cx="1096324" cy="938273"/>
            </a:xfrm>
            <a:prstGeom prst="rect">
              <a:avLst/>
            </a:prstGeom>
          </p:spPr>
        </p:pic>
        <p:pic>
          <p:nvPicPr>
            <p:cNvPr id="9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501" y="1914139"/>
              <a:ext cx="594588" cy="2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 descr="http://docs.openlinksw.com/images/misc/splas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806" y="2295139"/>
              <a:ext cx="868387" cy="6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1" descr="http://www.hydralok.net/fr/files/2013/05/industry-large-icon4-121x1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6197" y="1637384"/>
              <a:ext cx="808852" cy="80118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6419033" y="1127479"/>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99" name="TextBox 98"/>
            <p:cNvSpPr txBox="1"/>
            <p:nvPr/>
          </p:nvSpPr>
          <p:spPr>
            <a:xfrm>
              <a:off x="7053842" y="1110980"/>
              <a:ext cx="1081258" cy="369332"/>
            </a:xfrm>
            <a:prstGeom prst="rect">
              <a:avLst/>
            </a:prstGeom>
            <a:noFill/>
          </p:spPr>
          <p:txBody>
            <a:bodyPr wrap="none" rtlCol="0">
              <a:spAutoFit/>
            </a:bodyPr>
            <a:lstStyle/>
            <a:p>
              <a:r>
                <a:rPr lang="en-US" i="1" dirty="0" err="1" smtClean="0"/>
                <a:t>MatWare</a:t>
              </a:r>
              <a:endParaRPr lang="el-GR" i="1" dirty="0"/>
            </a:p>
          </p:txBody>
        </p:sp>
      </p:grpSp>
      <p:grpSp>
        <p:nvGrpSpPr>
          <p:cNvPr id="116" name="Group 115"/>
          <p:cNvGrpSpPr/>
          <p:nvPr/>
        </p:nvGrpSpPr>
        <p:grpSpPr>
          <a:xfrm>
            <a:off x="3307996" y="3594647"/>
            <a:ext cx="2416628" cy="1839657"/>
            <a:chOff x="3307996" y="3594647"/>
            <a:chExt cx="2416628" cy="1839657"/>
          </a:xfrm>
        </p:grpSpPr>
        <p:grpSp>
          <p:nvGrpSpPr>
            <p:cNvPr id="105" name="Group 104"/>
            <p:cNvGrpSpPr/>
            <p:nvPr/>
          </p:nvGrpSpPr>
          <p:grpSpPr>
            <a:xfrm>
              <a:off x="3307996" y="3594647"/>
              <a:ext cx="2416628" cy="1839657"/>
              <a:chOff x="597160" y="1230116"/>
              <a:chExt cx="2416628" cy="1839657"/>
            </a:xfrm>
          </p:grpSpPr>
          <p:sp>
            <p:nvSpPr>
              <p:cNvPr id="106" name="TextBox 105"/>
              <p:cNvSpPr txBox="1"/>
              <p:nvPr/>
            </p:nvSpPr>
            <p:spPr>
              <a:xfrm>
                <a:off x="1386128" y="1230116"/>
                <a:ext cx="929422" cy="369332"/>
              </a:xfrm>
              <a:prstGeom prst="rect">
                <a:avLst/>
              </a:prstGeom>
              <a:noFill/>
            </p:spPr>
            <p:txBody>
              <a:bodyPr wrap="none" rtlCol="0">
                <a:spAutoFit/>
              </a:bodyPr>
              <a:lstStyle/>
              <a:p>
                <a:r>
                  <a:rPr lang="en-US" i="1" dirty="0" err="1" smtClean="0"/>
                  <a:t>XSearch</a:t>
                </a:r>
                <a:endParaRPr lang="el-GR" i="1" dirty="0"/>
              </a:p>
            </p:txBody>
          </p:sp>
          <p:sp>
            <p:nvSpPr>
              <p:cNvPr id="107" name="Rectangle 106"/>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1" name="Picture 110"/>
            <p:cNvPicPr>
              <a:picLocks noChangeAspect="1"/>
            </p:cNvPicPr>
            <p:nvPr/>
          </p:nvPicPr>
          <p:blipFill>
            <a:blip r:embed="rId8"/>
            <a:stretch>
              <a:fillRect/>
            </a:stretch>
          </p:blipFill>
          <p:spPr>
            <a:xfrm>
              <a:off x="3902040" y="3970955"/>
              <a:ext cx="1412910" cy="1415919"/>
            </a:xfrm>
            <a:prstGeom prst="rect">
              <a:avLst/>
            </a:prstGeom>
          </p:spPr>
        </p:pic>
      </p:grpSp>
      <p:grpSp>
        <p:nvGrpSpPr>
          <p:cNvPr id="115" name="Group 114"/>
          <p:cNvGrpSpPr/>
          <p:nvPr/>
        </p:nvGrpSpPr>
        <p:grpSpPr>
          <a:xfrm>
            <a:off x="6419032" y="1089514"/>
            <a:ext cx="2416628" cy="1839657"/>
            <a:chOff x="405160" y="3585317"/>
            <a:chExt cx="2416628" cy="1839657"/>
          </a:xfrm>
        </p:grpSpPr>
        <p:grpSp>
          <p:nvGrpSpPr>
            <p:cNvPr id="101" name="Group 100"/>
            <p:cNvGrpSpPr/>
            <p:nvPr/>
          </p:nvGrpSpPr>
          <p:grpSpPr>
            <a:xfrm>
              <a:off x="405160" y="3585317"/>
              <a:ext cx="2416628" cy="1839657"/>
              <a:chOff x="597160" y="1230116"/>
              <a:chExt cx="2416628" cy="1839657"/>
            </a:xfrm>
          </p:grpSpPr>
          <p:sp>
            <p:nvSpPr>
              <p:cNvPr id="103" name="TextBox 102"/>
              <p:cNvSpPr txBox="1"/>
              <p:nvPr/>
            </p:nvSpPr>
            <p:spPr>
              <a:xfrm>
                <a:off x="1386128" y="1230116"/>
                <a:ext cx="838691" cy="369332"/>
              </a:xfrm>
              <a:prstGeom prst="rect">
                <a:avLst/>
              </a:prstGeom>
              <a:noFill/>
            </p:spPr>
            <p:txBody>
              <a:bodyPr wrap="none" rtlCol="0">
                <a:spAutoFit/>
              </a:bodyPr>
              <a:lstStyle/>
              <a:p>
                <a:r>
                  <a:rPr lang="en-US" i="1" dirty="0" err="1" smtClean="0"/>
                  <a:t>Ichthys</a:t>
                </a:r>
                <a:endParaRPr lang="el-GR" i="1" dirty="0"/>
              </a:p>
            </p:txBody>
          </p:sp>
          <p:sp>
            <p:nvSpPr>
              <p:cNvPr id="104" name="Rectangle 103"/>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2" name="Picture 111"/>
            <p:cNvPicPr>
              <a:picLocks noChangeAspect="1"/>
            </p:cNvPicPr>
            <p:nvPr/>
          </p:nvPicPr>
          <p:blipFill>
            <a:blip r:embed="rId9"/>
            <a:stretch>
              <a:fillRect/>
            </a:stretch>
          </p:blipFill>
          <p:spPr>
            <a:xfrm>
              <a:off x="786258" y="3904280"/>
              <a:ext cx="1709291" cy="1501108"/>
            </a:xfrm>
            <a:prstGeom prst="rect">
              <a:avLst/>
            </a:prstGeom>
          </p:spPr>
        </p:pic>
      </p:grpSp>
      <p:grpSp>
        <p:nvGrpSpPr>
          <p:cNvPr id="117" name="Group 116"/>
          <p:cNvGrpSpPr/>
          <p:nvPr/>
        </p:nvGrpSpPr>
        <p:grpSpPr>
          <a:xfrm>
            <a:off x="6419033" y="3594647"/>
            <a:ext cx="2416628" cy="1839657"/>
            <a:chOff x="6419033" y="3594647"/>
            <a:chExt cx="2416628" cy="1839657"/>
          </a:xfrm>
        </p:grpSpPr>
        <p:grpSp>
          <p:nvGrpSpPr>
            <p:cNvPr id="108" name="Group 107"/>
            <p:cNvGrpSpPr/>
            <p:nvPr/>
          </p:nvGrpSpPr>
          <p:grpSpPr>
            <a:xfrm>
              <a:off x="6419033" y="3594647"/>
              <a:ext cx="2416628" cy="1839657"/>
              <a:chOff x="597160" y="1230116"/>
              <a:chExt cx="2416628" cy="1839657"/>
            </a:xfrm>
          </p:grpSpPr>
          <p:sp>
            <p:nvSpPr>
              <p:cNvPr id="109" name="TextBox 108"/>
              <p:cNvSpPr txBox="1"/>
              <p:nvPr/>
            </p:nvSpPr>
            <p:spPr>
              <a:xfrm>
                <a:off x="1466278" y="1230116"/>
                <a:ext cx="678391" cy="369332"/>
              </a:xfrm>
              <a:prstGeom prst="rect">
                <a:avLst/>
              </a:prstGeom>
              <a:noFill/>
            </p:spPr>
            <p:txBody>
              <a:bodyPr wrap="none" rtlCol="0">
                <a:spAutoFit/>
              </a:bodyPr>
              <a:lstStyle/>
              <a:p>
                <a:r>
                  <a:rPr lang="en-US" i="1" dirty="0" err="1" smtClean="0"/>
                  <a:t>XLink</a:t>
                </a:r>
                <a:endParaRPr lang="el-GR" i="1" dirty="0"/>
              </a:p>
            </p:txBody>
          </p:sp>
          <p:sp>
            <p:nvSpPr>
              <p:cNvPr id="110" name="Rectangle 109"/>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3" name="Εικόνα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4806" y="4243986"/>
              <a:ext cx="2148663" cy="1022671"/>
            </a:xfrm>
            <a:prstGeom prst="rect">
              <a:avLst/>
            </a:prstGeom>
            <a:ln>
              <a:noFill/>
            </a:ln>
          </p:spPr>
        </p:pic>
      </p:grpSp>
      <p:sp>
        <p:nvSpPr>
          <p:cNvPr id="2" name="Slide Number Placeholder 1"/>
          <p:cNvSpPr>
            <a:spLocks noGrp="1"/>
          </p:cNvSpPr>
          <p:nvPr>
            <p:ph type="sldNum" sz="quarter" idx="12"/>
          </p:nvPr>
        </p:nvSpPr>
        <p:spPr/>
        <p:txBody>
          <a:bodyPr/>
          <a:lstStyle/>
          <a:p>
            <a:fld id="{4AA4D77F-BFCC-4678-8786-233394E64B40}" type="slidenum">
              <a:rPr lang="en-GB" noProof="0" smtClean="0"/>
              <a:pPr/>
              <a:t>48</a:t>
            </a:fld>
            <a:endParaRPr lang="en-GB" noProof="0"/>
          </a:p>
        </p:txBody>
      </p:sp>
    </p:spTree>
    <p:extLst>
      <p:ext uri="{BB962C8B-B14F-4D97-AF65-F5344CB8AC3E}">
        <p14:creationId xmlns:p14="http://schemas.microsoft.com/office/powerpoint/2010/main" val="16174313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References</a:t>
            </a:r>
            <a:endParaRPr lang="en-US" dirty="0"/>
          </a:p>
        </p:txBody>
      </p:sp>
      <p:sp>
        <p:nvSpPr>
          <p:cNvPr id="3" name="Content Placeholder 2"/>
          <p:cNvSpPr>
            <a:spLocks noGrp="1"/>
          </p:cNvSpPr>
          <p:nvPr>
            <p:ph idx="1"/>
          </p:nvPr>
        </p:nvSpPr>
        <p:spPr/>
        <p:txBody>
          <a:bodyPr/>
          <a:lstStyle/>
          <a:p>
            <a:r>
              <a:rPr lang="en-US" sz="2800" dirty="0" smtClean="0">
                <a:hlinkClick r:id="rId2"/>
              </a:rPr>
              <a:t>http://www.ics.forth.gr/isl/MarineTLO</a:t>
            </a:r>
            <a:endParaRPr lang="en-US" sz="2800" dirty="0" smtClean="0"/>
          </a:p>
          <a:p>
            <a:r>
              <a:rPr lang="en-US" sz="2800" dirty="0">
                <a:hlinkClick r:id="rId3"/>
              </a:rPr>
              <a:t>http://</a:t>
            </a:r>
            <a:r>
              <a:rPr lang="en-US" sz="2800" dirty="0" smtClean="0">
                <a:hlinkClick r:id="rId3"/>
              </a:rPr>
              <a:t>www.ics.forth.gr/isl/ontology/MarineTLO</a:t>
            </a:r>
            <a:r>
              <a:rPr lang="en-US" sz="2800" dirty="0" smtClean="0"/>
              <a:t> </a:t>
            </a:r>
          </a:p>
          <a:p>
            <a:r>
              <a:rPr lang="en-US" sz="2800" dirty="0" smtClean="0">
                <a:hlinkClick r:id="rId4"/>
              </a:rPr>
              <a:t>http://www.ics.forth.gr/isl/Matware</a:t>
            </a:r>
            <a:endParaRPr lang="en-US" sz="2800" dirty="0" smtClean="0"/>
          </a:p>
          <a:p>
            <a:r>
              <a:rPr lang="en-US" sz="2800" dirty="0" smtClean="0">
                <a:hlinkClick r:id="rId5"/>
              </a:rPr>
              <a:t>http://www.ics.forth.gr/isl/X-Search</a:t>
            </a:r>
            <a:endParaRPr lang="en-US" sz="2800" dirty="0" smtClean="0"/>
          </a:p>
          <a:p>
            <a:r>
              <a:rPr lang="en-US" sz="2800" dirty="0" smtClean="0">
                <a:hlinkClick r:id="rId6"/>
              </a:rPr>
              <a:t>http://www.ics.forth.gr/isl/X-Link</a:t>
            </a:r>
            <a:endParaRPr lang="en-US" sz="2800" dirty="0" smtClean="0"/>
          </a:p>
          <a:p>
            <a:endParaRPr lang="en-US" sz="2800"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49</a:t>
            </a:fld>
            <a:endParaRPr lang="en-GB" noProof="0"/>
          </a:p>
        </p:txBody>
      </p:sp>
    </p:spTree>
    <p:extLst>
      <p:ext uri="{BB962C8B-B14F-4D97-AF65-F5344CB8AC3E}">
        <p14:creationId xmlns:p14="http://schemas.microsoft.com/office/powerpoint/2010/main" val="23517071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FORTH Involvement</a:t>
            </a:r>
            <a:endParaRPr lang="el-GR" dirty="0"/>
          </a:p>
        </p:txBody>
      </p:sp>
      <p:sp>
        <p:nvSpPr>
          <p:cNvPr id="3" name="Content Placeholder 2"/>
          <p:cNvSpPr>
            <a:spLocks noGrp="1"/>
          </p:cNvSpPr>
          <p:nvPr>
            <p:ph idx="1"/>
          </p:nvPr>
        </p:nvSpPr>
        <p:spPr/>
        <p:txBody>
          <a:bodyPr/>
          <a:lstStyle/>
          <a:p>
            <a:r>
              <a:rPr lang="en-US" sz="2800" b="1" dirty="0" smtClean="0"/>
              <a:t>Effort: </a:t>
            </a:r>
            <a:r>
              <a:rPr lang="el-GR" sz="2800" b="1" dirty="0" smtClean="0"/>
              <a:t>38</a:t>
            </a:r>
            <a:r>
              <a:rPr lang="en-US" sz="2800" b="1" dirty="0" smtClean="0"/>
              <a:t> PMs</a:t>
            </a:r>
          </a:p>
          <a:p>
            <a:r>
              <a:rPr lang="en-US" sz="2800" b="1" dirty="0" smtClean="0"/>
              <a:t>Budget: ~ 310 K </a:t>
            </a:r>
            <a:r>
              <a:rPr lang="el-GR" sz="2800" b="1" dirty="0" smtClean="0"/>
              <a:t>€</a:t>
            </a:r>
            <a:r>
              <a:rPr lang="el-GR" sz="2800" b="1" dirty="0"/>
              <a:t/>
            </a:r>
            <a:br>
              <a:rPr lang="el-GR" sz="2800" b="1" dirty="0"/>
            </a:br>
            <a:r>
              <a:rPr lang="el-GR" sz="1400" b="1" dirty="0" smtClean="0"/>
              <a:t>   </a:t>
            </a:r>
            <a:endParaRPr lang="en-US" sz="2800" b="1" dirty="0"/>
          </a:p>
          <a:p>
            <a:pPr marL="514350" indent="-514350">
              <a:buFont typeface="+mj-lt"/>
              <a:buAutoNum type="alphaUcPeriod"/>
            </a:pPr>
            <a:r>
              <a:rPr lang="en-US" sz="2800" b="1" dirty="0" smtClean="0"/>
              <a:t>Data Integration</a:t>
            </a:r>
          </a:p>
          <a:p>
            <a:pPr lvl="1"/>
            <a:r>
              <a:rPr lang="en-US" sz="2400" dirty="0" smtClean="0"/>
              <a:t>Harmonize the metadata and semantics of marine datasets</a:t>
            </a:r>
          </a:p>
          <a:p>
            <a:pPr lvl="1"/>
            <a:r>
              <a:rPr lang="en-US" sz="2400" dirty="0" smtClean="0"/>
              <a:t>Construct a warehouse containing information from marine datasets</a:t>
            </a:r>
          </a:p>
          <a:p>
            <a:pPr marL="514350" indent="-514350">
              <a:buFont typeface="+mj-lt"/>
              <a:buAutoNum type="alphaUcPeriod"/>
            </a:pPr>
            <a:r>
              <a:rPr lang="en-US" sz="2800" b="1" dirty="0" smtClean="0"/>
              <a:t>Semantic Enrichment of marine-related information</a:t>
            </a:r>
          </a:p>
          <a:p>
            <a:pPr lvl="1"/>
            <a:r>
              <a:rPr lang="en-US" sz="2400" dirty="0" smtClean="0"/>
              <a:t>Offer a set of services for supporting the enrichment</a:t>
            </a:r>
          </a:p>
          <a:p>
            <a:endParaRPr lang="el-GR" sz="2800"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5</a:t>
            </a:fld>
            <a:endParaRPr lang="en-GB" noProof="0"/>
          </a:p>
        </p:txBody>
      </p:sp>
    </p:spTree>
    <p:extLst>
      <p:ext uri="{BB962C8B-B14F-4D97-AF65-F5344CB8AC3E}">
        <p14:creationId xmlns:p14="http://schemas.microsoft.com/office/powerpoint/2010/main" val="41422736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a:xfrm>
            <a:off x="457200" y="1417638"/>
            <a:ext cx="8229600" cy="4525963"/>
          </a:xfrm>
        </p:spPr>
        <p:txBody>
          <a:bodyPr/>
          <a:lstStyle/>
          <a:p>
            <a:pPr marL="514350" indent="-514350">
              <a:buFont typeface="+mj-lt"/>
              <a:buAutoNum type="arabicPeriod"/>
            </a:pPr>
            <a:r>
              <a:rPr lang="en-US" sz="1600" dirty="0" smtClean="0"/>
              <a:t>P</a:t>
            </a:r>
            <a:r>
              <a:rPr lang="en-US" sz="1600" dirty="0"/>
              <a:t>. </a:t>
            </a:r>
            <a:r>
              <a:rPr lang="en-US" sz="1600" dirty="0" err="1"/>
              <a:t>Fafalios</a:t>
            </a:r>
            <a:r>
              <a:rPr lang="en-US" sz="1600" dirty="0"/>
              <a:t>, I. </a:t>
            </a:r>
            <a:r>
              <a:rPr lang="en-US" sz="1600" dirty="0" err="1"/>
              <a:t>Kitsos</a:t>
            </a:r>
            <a:r>
              <a:rPr lang="en-US" sz="1600" dirty="0"/>
              <a:t>, Y. Marketakis, C. </a:t>
            </a:r>
            <a:r>
              <a:rPr lang="en-US" sz="1600" dirty="0" err="1"/>
              <a:t>Baldassarre</a:t>
            </a:r>
            <a:r>
              <a:rPr lang="en-US" sz="1600" dirty="0"/>
              <a:t>, M. </a:t>
            </a:r>
            <a:r>
              <a:rPr lang="en-US" sz="1600" dirty="0" err="1"/>
              <a:t>Salampasis</a:t>
            </a:r>
            <a:r>
              <a:rPr lang="en-US" sz="1600" dirty="0"/>
              <a:t>, Y. </a:t>
            </a:r>
            <a:r>
              <a:rPr lang="en-US" sz="1600" dirty="0" err="1"/>
              <a:t>Tzitzikas</a:t>
            </a:r>
            <a:r>
              <a:rPr lang="en-US" sz="1600" dirty="0"/>
              <a:t>. Web Searching with Entity Mining at Query Time. Multidisciplinary Information Retrieval, 5th International Retrieval Facility Conference, IRFC 2012, Vienna, Austria, July 2-3, 2012, Proceedings, pp 73-88, DOI </a:t>
            </a:r>
            <a:r>
              <a:rPr lang="en-US" sz="1600" dirty="0" smtClean="0"/>
              <a:t>10.1007/978-3-642-31274-8_6.</a:t>
            </a:r>
          </a:p>
          <a:p>
            <a:pPr marL="514350" indent="-514350">
              <a:buFont typeface="+mj-lt"/>
              <a:buAutoNum type="arabicPeriod"/>
            </a:pPr>
            <a:r>
              <a:rPr lang="en-US" sz="1600" dirty="0" smtClean="0"/>
              <a:t>P</a:t>
            </a:r>
            <a:r>
              <a:rPr lang="en-US" sz="1600" dirty="0"/>
              <a:t>. </a:t>
            </a:r>
            <a:r>
              <a:rPr lang="en-US" sz="1600" dirty="0" err="1"/>
              <a:t>Fafalios</a:t>
            </a:r>
            <a:r>
              <a:rPr lang="en-US" sz="1600" dirty="0"/>
              <a:t>, I. </a:t>
            </a:r>
            <a:r>
              <a:rPr lang="en-US" sz="1600" dirty="0" err="1"/>
              <a:t>Kitsos</a:t>
            </a:r>
            <a:r>
              <a:rPr lang="en-US" sz="1600" dirty="0"/>
              <a:t>, Y. </a:t>
            </a:r>
            <a:r>
              <a:rPr lang="en-US" sz="1600" dirty="0" err="1"/>
              <a:t>Tzitzikas</a:t>
            </a:r>
            <a:r>
              <a:rPr lang="en-US" sz="1600" dirty="0"/>
              <a:t>. Scalable, flexible and generic instant overview search. In Proceedings of the 21st international conference companion on World Wide Web (WWW '12 Companion). ACM, New York, NY, USA, 333-336. DOI </a:t>
            </a:r>
            <a:r>
              <a:rPr lang="en-US" sz="1600" dirty="0" smtClean="0"/>
              <a:t>10.1145/2187980.2188042.</a:t>
            </a:r>
          </a:p>
          <a:p>
            <a:pPr marL="514350" indent="-514350">
              <a:buFont typeface="+mj-lt"/>
              <a:buAutoNum type="arabicPeriod"/>
            </a:pPr>
            <a:r>
              <a:rPr lang="en-US" sz="1600" dirty="0" smtClean="0"/>
              <a:t>P</a:t>
            </a:r>
            <a:r>
              <a:rPr lang="en-US" sz="1600" dirty="0"/>
              <a:t>. </a:t>
            </a:r>
            <a:r>
              <a:rPr lang="en-US" sz="1600" dirty="0" err="1"/>
              <a:t>Fafalios</a:t>
            </a:r>
            <a:r>
              <a:rPr lang="en-US" sz="1600" dirty="0"/>
              <a:t>, M. </a:t>
            </a:r>
            <a:r>
              <a:rPr lang="en-US" sz="1600" dirty="0" err="1"/>
              <a:t>Salampasis</a:t>
            </a:r>
            <a:r>
              <a:rPr lang="en-US" sz="1600" dirty="0"/>
              <a:t> and Y. </a:t>
            </a:r>
            <a:r>
              <a:rPr lang="en-US" sz="1600" dirty="0" err="1"/>
              <a:t>Tzitzikas</a:t>
            </a:r>
            <a:r>
              <a:rPr lang="en-US" sz="1600" dirty="0"/>
              <a:t>. Exploratory Patent Search with Faceted Search and Configurable Entity Mining. Proceedings of the 1st International Workshop on Integrating IR technologies for Professional Search, in conjunction with the 35th European Conference on Information Retrieval (ECIR'13), Moscow, Russia. Paper in Volume 968 of CEUR Workshop </a:t>
            </a:r>
            <a:r>
              <a:rPr lang="en-US" sz="1600" dirty="0" smtClean="0"/>
              <a:t>Proceedings.</a:t>
            </a:r>
          </a:p>
          <a:p>
            <a:pPr marL="514350" indent="-514350">
              <a:buFont typeface="+mj-lt"/>
              <a:buAutoNum type="arabicPeriod"/>
            </a:pPr>
            <a:r>
              <a:rPr lang="en-US" sz="1600" dirty="0" smtClean="0"/>
              <a:t>P</a:t>
            </a:r>
            <a:r>
              <a:rPr lang="en-US" sz="1600" dirty="0"/>
              <a:t>. </a:t>
            </a:r>
            <a:r>
              <a:rPr lang="en-US" sz="1600" dirty="0" err="1"/>
              <a:t>Fafalios</a:t>
            </a:r>
            <a:r>
              <a:rPr lang="en-US" sz="1600" dirty="0"/>
              <a:t> and Y. </a:t>
            </a:r>
            <a:r>
              <a:rPr lang="en-US" sz="1600" dirty="0" err="1"/>
              <a:t>Tzitzikas</a:t>
            </a:r>
            <a:r>
              <a:rPr lang="en-US" sz="1600" dirty="0"/>
              <a:t>. X-ENS: Semantic Enrichment of Web Search Results at Real-Time, Demo Paper, Proceedings of the 36th International ACM SIGIR Conference on Research and Development in Information Retrieval (demo paper), SIGIR 2013, Dublin, </a:t>
            </a:r>
            <a:r>
              <a:rPr lang="en-US" sz="1600" dirty="0" smtClean="0"/>
              <a:t>Ireland.</a:t>
            </a:r>
          </a:p>
          <a:p>
            <a:pPr marL="514350" indent="-514350">
              <a:buFont typeface="+mj-lt"/>
              <a:buAutoNum type="arabicPeriod"/>
            </a:pPr>
            <a:r>
              <a:rPr lang="en-US" sz="1600" dirty="0" smtClean="0"/>
              <a:t>Y</a:t>
            </a:r>
            <a:r>
              <a:rPr lang="en-US" sz="1600" dirty="0"/>
              <a:t>. </a:t>
            </a:r>
            <a:r>
              <a:rPr lang="en-US" sz="1600" dirty="0" err="1"/>
              <a:t>Tzitzikas</a:t>
            </a:r>
            <a:r>
              <a:rPr lang="en-US" sz="1600" dirty="0"/>
              <a:t>, C. </a:t>
            </a:r>
            <a:r>
              <a:rPr lang="en-US" sz="1600" dirty="0" err="1"/>
              <a:t>Allocca</a:t>
            </a:r>
            <a:r>
              <a:rPr lang="en-US" sz="1600" dirty="0"/>
              <a:t>, C. </a:t>
            </a:r>
            <a:r>
              <a:rPr lang="en-US" sz="1600" dirty="0" err="1"/>
              <a:t>Bekiari</a:t>
            </a:r>
            <a:r>
              <a:rPr lang="en-US" sz="1600" dirty="0"/>
              <a:t>, Y. Marketakis, P. </a:t>
            </a:r>
            <a:r>
              <a:rPr lang="en-US" sz="1600" dirty="0" err="1"/>
              <a:t>Fafalios</a:t>
            </a:r>
            <a:r>
              <a:rPr lang="en-US" sz="1600" dirty="0"/>
              <a:t>, M. </a:t>
            </a:r>
            <a:r>
              <a:rPr lang="en-US" sz="1600" dirty="0" err="1"/>
              <a:t>Doerr</a:t>
            </a:r>
            <a:r>
              <a:rPr lang="en-US" sz="1600" dirty="0"/>
              <a:t>, N. </a:t>
            </a:r>
            <a:r>
              <a:rPr lang="en-US" sz="1600" dirty="0" err="1"/>
              <a:t>Minadakis</a:t>
            </a:r>
            <a:r>
              <a:rPr lang="en-US" sz="1600" dirty="0"/>
              <a:t>, T. </a:t>
            </a:r>
            <a:r>
              <a:rPr lang="en-US" sz="1600" dirty="0" err="1"/>
              <a:t>Patkos</a:t>
            </a:r>
            <a:r>
              <a:rPr lang="en-US" sz="1600" dirty="0"/>
              <a:t> and L. Candela. Integrating Heterogeneous and Distributed Information about Marine Species through a Top Level Ontology, 7th Metadata and Semantics Research Conference, MTSR 2013, Thessaloniki, Greece</a:t>
            </a:r>
            <a:r>
              <a:rPr lang="en-US" sz="1600" dirty="0" smtClean="0"/>
              <a:t>.</a:t>
            </a:r>
            <a:endParaRPr lang="en-US" sz="1600"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50</a:t>
            </a:fld>
            <a:endParaRPr lang="en-GB" noProof="0"/>
          </a:p>
        </p:txBody>
      </p:sp>
    </p:spTree>
    <p:extLst>
      <p:ext uri="{BB962C8B-B14F-4D97-AF65-F5344CB8AC3E}">
        <p14:creationId xmlns:p14="http://schemas.microsoft.com/office/powerpoint/2010/main" val="25333059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a:xfrm>
            <a:off x="457200" y="1417638"/>
            <a:ext cx="8229600" cy="4525963"/>
          </a:xfrm>
        </p:spPr>
        <p:txBody>
          <a:bodyPr/>
          <a:lstStyle/>
          <a:p>
            <a:pPr marL="514350" indent="-514350">
              <a:buFont typeface="+mj-lt"/>
              <a:buAutoNum type="arabicPeriod" startAt="6"/>
            </a:pPr>
            <a:r>
              <a:rPr lang="en-US" sz="1600" dirty="0" smtClean="0"/>
              <a:t>Y</a:t>
            </a:r>
            <a:r>
              <a:rPr lang="en-US" sz="1600" dirty="0"/>
              <a:t>. </a:t>
            </a:r>
            <a:r>
              <a:rPr lang="en-US" sz="1600" dirty="0" err="1"/>
              <a:t>Tzitzikas</a:t>
            </a:r>
            <a:r>
              <a:rPr lang="en-US" sz="1600" dirty="0"/>
              <a:t>, C. </a:t>
            </a:r>
            <a:r>
              <a:rPr lang="en-US" sz="1600" dirty="0" err="1"/>
              <a:t>Allocca</a:t>
            </a:r>
            <a:r>
              <a:rPr lang="en-US" sz="1600" dirty="0"/>
              <a:t>, C. </a:t>
            </a:r>
            <a:r>
              <a:rPr lang="en-US" sz="1600" dirty="0" err="1"/>
              <a:t>Bekiari</a:t>
            </a:r>
            <a:r>
              <a:rPr lang="en-US" sz="1600" dirty="0"/>
              <a:t>, Y. Marketakis, P. </a:t>
            </a:r>
            <a:r>
              <a:rPr lang="en-US" sz="1600" dirty="0" err="1"/>
              <a:t>Fafalios</a:t>
            </a:r>
            <a:r>
              <a:rPr lang="en-US" sz="1600" dirty="0"/>
              <a:t> and N. </a:t>
            </a:r>
            <a:r>
              <a:rPr lang="en-US" sz="1600" dirty="0" err="1"/>
              <a:t>Minadakis</a:t>
            </a:r>
            <a:r>
              <a:rPr lang="en-US" sz="1600" dirty="0"/>
              <a:t>. Ontology-based Integration of Heterogeneous and Distributed Information of the Marine Domain, ERCIM News 2014 (96), Special theme: Linked Open Data, January 2014.</a:t>
            </a:r>
          </a:p>
          <a:p>
            <a:pPr marL="514350" indent="-514350">
              <a:buFont typeface="+mj-lt"/>
              <a:buAutoNum type="arabicPeriod" startAt="6"/>
            </a:pPr>
            <a:r>
              <a:rPr lang="en-US" sz="1600" dirty="0" smtClean="0"/>
              <a:t>Y</a:t>
            </a:r>
            <a:r>
              <a:rPr lang="en-US" sz="1600" dirty="0"/>
              <a:t>. </a:t>
            </a:r>
            <a:r>
              <a:rPr lang="en-US" sz="1600" dirty="0" err="1"/>
              <a:t>Tzitzikas</a:t>
            </a:r>
            <a:r>
              <a:rPr lang="en-US" sz="1600" dirty="0"/>
              <a:t>, N. </a:t>
            </a:r>
            <a:r>
              <a:rPr lang="en-US" sz="1600" dirty="0" err="1"/>
              <a:t>Minadakis</a:t>
            </a:r>
            <a:r>
              <a:rPr lang="en-US" sz="1600" dirty="0"/>
              <a:t>, Y. Marketakis, P. </a:t>
            </a:r>
            <a:r>
              <a:rPr lang="en-US" sz="1600" dirty="0" err="1"/>
              <a:t>Fafalios</a:t>
            </a:r>
            <a:r>
              <a:rPr lang="en-US" sz="1600" dirty="0"/>
              <a:t>, C. </a:t>
            </a:r>
            <a:r>
              <a:rPr lang="en-US" sz="1600" dirty="0" err="1"/>
              <a:t>Alloca</a:t>
            </a:r>
            <a:r>
              <a:rPr lang="en-US" sz="1600" dirty="0"/>
              <a:t>, and M. </a:t>
            </a:r>
            <a:r>
              <a:rPr lang="en-US" sz="1600" dirty="0" err="1"/>
              <a:t>Mountantonakis</a:t>
            </a:r>
            <a:r>
              <a:rPr lang="en-US" sz="1600" dirty="0"/>
              <a:t>. Quantifying the Connectivity of a Semantic Warehouse. In procs of the 4th International Workshop on Linked Web Data Management (LWDM 2014) 2014.</a:t>
            </a:r>
          </a:p>
          <a:p>
            <a:pPr marL="514350" indent="-514350">
              <a:buFont typeface="+mj-lt"/>
              <a:buAutoNum type="arabicPeriod" startAt="6"/>
            </a:pPr>
            <a:r>
              <a:rPr lang="en-US" sz="1600" dirty="0" smtClean="0"/>
              <a:t>Y</a:t>
            </a:r>
            <a:r>
              <a:rPr lang="en-US" sz="1600" dirty="0"/>
              <a:t>. </a:t>
            </a:r>
            <a:r>
              <a:rPr lang="en-US" sz="1600" dirty="0" err="1"/>
              <a:t>Tzitzikas</a:t>
            </a:r>
            <a:r>
              <a:rPr lang="en-US" sz="1600" dirty="0"/>
              <a:t>, N. </a:t>
            </a:r>
            <a:r>
              <a:rPr lang="en-US" sz="1600" dirty="0" err="1"/>
              <a:t>Minadakis</a:t>
            </a:r>
            <a:r>
              <a:rPr lang="en-US" sz="1600" dirty="0"/>
              <a:t>, Y. Marketakis, P. </a:t>
            </a:r>
            <a:r>
              <a:rPr lang="en-US" sz="1600" dirty="0" err="1"/>
              <a:t>Fafalios</a:t>
            </a:r>
            <a:r>
              <a:rPr lang="en-US" sz="1600" dirty="0"/>
              <a:t>, C. </a:t>
            </a:r>
            <a:r>
              <a:rPr lang="en-US" sz="1600" dirty="0" err="1"/>
              <a:t>Alloca</a:t>
            </a:r>
            <a:r>
              <a:rPr lang="en-US" sz="1600" dirty="0"/>
              <a:t>, M. </a:t>
            </a:r>
            <a:r>
              <a:rPr lang="en-US" sz="1600" dirty="0" err="1"/>
              <a:t>Mountantonakis</a:t>
            </a:r>
            <a:r>
              <a:rPr lang="en-US" sz="1600" dirty="0"/>
              <a:t>, I. </a:t>
            </a:r>
            <a:r>
              <a:rPr lang="en-US" sz="1600" dirty="0" err="1"/>
              <a:t>Zidianaki</a:t>
            </a:r>
            <a:r>
              <a:rPr lang="en-US" sz="1600" dirty="0"/>
              <a:t>. </a:t>
            </a:r>
            <a:r>
              <a:rPr lang="en-US" sz="1600" dirty="0" err="1"/>
              <a:t>MatWare</a:t>
            </a:r>
            <a:r>
              <a:rPr lang="en-US" sz="1600" dirty="0"/>
              <a:t>: Constructing and Exploiting Domain Specific Warehouses by Aggregating Semantic Data. In 11th Extended Semantic Web Conference (ESWC'14), </a:t>
            </a:r>
            <a:r>
              <a:rPr lang="en-US" sz="1600" dirty="0" err="1"/>
              <a:t>Anissaras</a:t>
            </a:r>
            <a:r>
              <a:rPr lang="en-US" sz="1600" dirty="0"/>
              <a:t>, Crete, Greece, May 2014.</a:t>
            </a:r>
          </a:p>
          <a:p>
            <a:pPr marL="514350" indent="-514350">
              <a:buFont typeface="+mj-lt"/>
              <a:buAutoNum type="arabicPeriod" startAt="6"/>
            </a:pPr>
            <a:r>
              <a:rPr lang="en-US" sz="1600" dirty="0" smtClean="0"/>
              <a:t>M</a:t>
            </a:r>
            <a:r>
              <a:rPr lang="en-US" sz="1600" dirty="0"/>
              <a:t>. </a:t>
            </a:r>
            <a:r>
              <a:rPr lang="en-US" sz="1600" dirty="0" err="1"/>
              <a:t>Mountantonakis</a:t>
            </a:r>
            <a:r>
              <a:rPr lang="en-US" sz="1600" dirty="0"/>
              <a:t>, C. </a:t>
            </a:r>
            <a:r>
              <a:rPr lang="en-US" sz="1600" dirty="0" err="1"/>
              <a:t>Allocca</a:t>
            </a:r>
            <a:r>
              <a:rPr lang="en-US" sz="1600" dirty="0"/>
              <a:t>, P. </a:t>
            </a:r>
            <a:r>
              <a:rPr lang="en-US" sz="1600" dirty="0" err="1"/>
              <a:t>Fafalios</a:t>
            </a:r>
            <a:r>
              <a:rPr lang="en-US" sz="1600" dirty="0"/>
              <a:t>, N. </a:t>
            </a:r>
            <a:r>
              <a:rPr lang="en-US" sz="1600" dirty="0" err="1"/>
              <a:t>Minadakis</a:t>
            </a:r>
            <a:r>
              <a:rPr lang="en-US" sz="1600" dirty="0"/>
              <a:t>, Y. Marketakis, C. </a:t>
            </a:r>
            <a:r>
              <a:rPr lang="en-US" sz="1600" dirty="0" err="1"/>
              <a:t>Lantzaki</a:t>
            </a:r>
            <a:r>
              <a:rPr lang="en-US" sz="1600" dirty="0"/>
              <a:t>, Y. </a:t>
            </a:r>
            <a:r>
              <a:rPr lang="en-US" sz="1600" dirty="0" err="1"/>
              <a:t>Tzitzikas</a:t>
            </a:r>
            <a:r>
              <a:rPr lang="en-US" sz="1600" dirty="0"/>
              <a:t>. Extending </a:t>
            </a:r>
            <a:r>
              <a:rPr lang="en-US" sz="1600" dirty="0" err="1"/>
              <a:t>VoID</a:t>
            </a:r>
            <a:r>
              <a:rPr lang="en-US" sz="1600" dirty="0"/>
              <a:t> for Expressing the Connectivity Metrics of a Semantic Warehouse, In 1st International Workshop on Dataset </a:t>
            </a:r>
            <a:r>
              <a:rPr lang="en-US" sz="1600" dirty="0" err="1"/>
              <a:t>PROFILing</a:t>
            </a:r>
            <a:r>
              <a:rPr lang="en-US" sz="1600" dirty="0"/>
              <a:t> &amp; </a:t>
            </a:r>
            <a:r>
              <a:rPr lang="en-US" sz="1600" dirty="0" err="1"/>
              <a:t>fEderated</a:t>
            </a:r>
            <a:r>
              <a:rPr lang="en-US" sz="1600" dirty="0"/>
              <a:t> Search for Linked Data (PROFILES'14), co-located with ESWC'14, </a:t>
            </a:r>
            <a:r>
              <a:rPr lang="en-US" sz="1600" dirty="0" err="1"/>
              <a:t>Anissaras</a:t>
            </a:r>
            <a:r>
              <a:rPr lang="en-US" sz="1600" dirty="0"/>
              <a:t>, Crete, Greece, May 2014.</a:t>
            </a:r>
          </a:p>
          <a:p>
            <a:pPr marL="514350" indent="-514350">
              <a:buFont typeface="+mj-lt"/>
              <a:buAutoNum type="arabicPeriod" startAt="6"/>
            </a:pPr>
            <a:r>
              <a:rPr lang="en-US" sz="1600" dirty="0" smtClean="0"/>
              <a:t>P</a:t>
            </a:r>
            <a:r>
              <a:rPr lang="en-US" sz="1600" dirty="0"/>
              <a:t>. </a:t>
            </a:r>
            <a:r>
              <a:rPr lang="en-US" sz="1600" dirty="0" err="1"/>
              <a:t>Fafalios</a:t>
            </a:r>
            <a:r>
              <a:rPr lang="en-US" sz="1600" dirty="0"/>
              <a:t>, M. </a:t>
            </a:r>
            <a:r>
              <a:rPr lang="en-US" sz="1600" dirty="0" err="1"/>
              <a:t>Baritakis</a:t>
            </a:r>
            <a:r>
              <a:rPr lang="en-US" sz="1600" dirty="0"/>
              <a:t>, and Y. </a:t>
            </a:r>
            <a:r>
              <a:rPr lang="en-US" sz="1600" dirty="0" err="1"/>
              <a:t>Tzitzikas</a:t>
            </a:r>
            <a:r>
              <a:rPr lang="en-US" sz="1600" dirty="0"/>
              <a:t>. Configuring Named Entity Extraction through Real-Time Exploitation of Linked Data. 4th International Conference on Web Intelligence, Mining and Semantics (WIMS'14). Thessaloniki Greece, June 2014.</a:t>
            </a:r>
          </a:p>
          <a:p>
            <a:pPr marL="514350" indent="-514350">
              <a:buFont typeface="+mj-lt"/>
              <a:buAutoNum type="arabicPeriod" startAt="6"/>
            </a:pPr>
            <a:endParaRPr lang="en-US" sz="1600"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51</a:t>
            </a:fld>
            <a:endParaRPr lang="en-GB" noProof="0"/>
          </a:p>
        </p:txBody>
      </p:sp>
    </p:spTree>
    <p:extLst>
      <p:ext uri="{BB962C8B-B14F-4D97-AF65-F5344CB8AC3E}">
        <p14:creationId xmlns:p14="http://schemas.microsoft.com/office/powerpoint/2010/main" val="3171796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a:xfrm>
            <a:off x="457200" y="1417638"/>
            <a:ext cx="8229600" cy="4525963"/>
          </a:xfrm>
        </p:spPr>
        <p:txBody>
          <a:bodyPr/>
          <a:lstStyle/>
          <a:p>
            <a:pPr marL="514350" indent="-514350">
              <a:buFont typeface="+mj-lt"/>
              <a:buAutoNum type="arabicPeriod" startAt="11"/>
            </a:pPr>
            <a:r>
              <a:rPr lang="en-US" sz="1600" dirty="0" smtClean="0"/>
              <a:t>P</a:t>
            </a:r>
            <a:r>
              <a:rPr lang="en-US" sz="1600" dirty="0"/>
              <a:t>. </a:t>
            </a:r>
            <a:r>
              <a:rPr lang="en-US" sz="1600" dirty="0" err="1"/>
              <a:t>Fafalios</a:t>
            </a:r>
            <a:r>
              <a:rPr lang="en-US" sz="1600" dirty="0"/>
              <a:t> and Y. </a:t>
            </a:r>
            <a:r>
              <a:rPr lang="en-US" sz="1600" dirty="0" err="1"/>
              <a:t>Tzitzikas</a:t>
            </a:r>
            <a:r>
              <a:rPr lang="en-US" sz="1600" dirty="0"/>
              <a:t>. Post-Analysis of Keyword-based Search Results using Entity Mining, Linked Data and Link Analysis at Query Time. 8th IEEE International Conference on Semantic Computing (ICSC 2014). Newport Beach, California, USA. June 2014.</a:t>
            </a:r>
          </a:p>
          <a:p>
            <a:pPr marL="514350" indent="-514350">
              <a:buFont typeface="+mj-lt"/>
              <a:buAutoNum type="arabicPeriod" startAt="11"/>
            </a:pPr>
            <a:r>
              <a:rPr lang="en-US" sz="1600" dirty="0" smtClean="0"/>
              <a:t>P</a:t>
            </a:r>
            <a:r>
              <a:rPr lang="en-US" sz="1600" dirty="0"/>
              <a:t>. </a:t>
            </a:r>
            <a:r>
              <a:rPr lang="en-US" sz="1600" dirty="0" err="1"/>
              <a:t>Fafalios</a:t>
            </a:r>
            <a:r>
              <a:rPr lang="en-US" sz="1600" dirty="0"/>
              <a:t> and Y. </a:t>
            </a:r>
            <a:r>
              <a:rPr lang="en-US" sz="1600" dirty="0" err="1"/>
              <a:t>Tzitzikas</a:t>
            </a:r>
            <a:r>
              <a:rPr lang="en-US" sz="1600" dirty="0"/>
              <a:t>. Exploratory Professional Search through Semantic Post-Analysis of Search Results, In “Professional Search in the Modern World”, Lecture Notes in Computer Science (LNCS), Springer, 2014 (accepted for publication as a State-of-the-Art volume in LNCS).</a:t>
            </a:r>
          </a:p>
          <a:p>
            <a:pPr marL="514350" indent="-514350">
              <a:buFont typeface="+mj-lt"/>
              <a:buAutoNum type="arabicPeriod" startAt="11"/>
            </a:pPr>
            <a:r>
              <a:rPr lang="en-US" sz="1600" dirty="0" smtClean="0"/>
              <a:t>P</a:t>
            </a:r>
            <a:r>
              <a:rPr lang="en-US" sz="1600" dirty="0"/>
              <a:t>. </a:t>
            </a:r>
            <a:r>
              <a:rPr lang="en-US" sz="1600" dirty="0" err="1"/>
              <a:t>Fafalios</a:t>
            </a:r>
            <a:r>
              <a:rPr lang="en-US" sz="1600" dirty="0"/>
              <a:t> and P. Papadakos. Theophrastus: On Demand and Real-Time Automatic Annotation and Exploration of (Web) Documents using Open Linked Data. Journal of Web Semantics: Science, Services and Agents on the World Wide Web, Elsevier (ISSN: 1570-8268), 2014.</a:t>
            </a:r>
          </a:p>
          <a:p>
            <a:pPr marL="514350" indent="-514350">
              <a:buFont typeface="+mj-lt"/>
              <a:buAutoNum type="arabicPeriod" startAt="11"/>
            </a:pPr>
            <a:endParaRPr lang="en-US" sz="1600" dirty="0"/>
          </a:p>
        </p:txBody>
      </p:sp>
      <p:sp>
        <p:nvSpPr>
          <p:cNvPr id="4" name="Slide Number Placeholder 3"/>
          <p:cNvSpPr>
            <a:spLocks noGrp="1"/>
          </p:cNvSpPr>
          <p:nvPr>
            <p:ph type="sldNum" sz="quarter" idx="12"/>
          </p:nvPr>
        </p:nvSpPr>
        <p:spPr/>
        <p:txBody>
          <a:bodyPr/>
          <a:lstStyle/>
          <a:p>
            <a:fld id="{4AA4D77F-BFCC-4678-8786-233394E64B40}" type="slidenum">
              <a:rPr lang="en-GB" noProof="0" smtClean="0"/>
              <a:pPr/>
              <a:t>52</a:t>
            </a:fld>
            <a:endParaRPr lang="en-GB" noProof="0"/>
          </a:p>
        </p:txBody>
      </p:sp>
    </p:spTree>
    <p:extLst>
      <p:ext uri="{BB962C8B-B14F-4D97-AF65-F5344CB8AC3E}">
        <p14:creationId xmlns:p14="http://schemas.microsoft.com/office/powerpoint/2010/main" val="17250362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229" y="-366379"/>
            <a:ext cx="8229600" cy="1143000"/>
          </a:xfrm>
        </p:spPr>
        <p:txBody>
          <a:bodyPr/>
          <a:lstStyle/>
          <a:p>
            <a:r>
              <a:rPr lang="en-US" dirty="0" smtClean="0"/>
              <a:t>People worked in </a:t>
            </a:r>
            <a:r>
              <a:rPr lang="en-US" dirty="0" err="1" smtClean="0"/>
              <a:t>iMarine</a:t>
            </a:r>
            <a:endParaRPr lang="el-GR" dirty="0"/>
          </a:p>
        </p:txBody>
      </p:sp>
      <p:grpSp>
        <p:nvGrpSpPr>
          <p:cNvPr id="10" name="Group 9"/>
          <p:cNvGrpSpPr/>
          <p:nvPr/>
        </p:nvGrpSpPr>
        <p:grpSpPr>
          <a:xfrm>
            <a:off x="35341" y="1869590"/>
            <a:ext cx="5642087" cy="2899190"/>
            <a:chOff x="722489" y="1467555"/>
            <a:chExt cx="4583289" cy="1986845"/>
          </a:xfrm>
        </p:grpSpPr>
        <p:sp>
          <p:nvSpPr>
            <p:cNvPr id="8" name="Rectangle 7"/>
            <p:cNvSpPr/>
            <p:nvPr/>
          </p:nvSpPr>
          <p:spPr>
            <a:xfrm>
              <a:off x="722489" y="1501422"/>
              <a:ext cx="4583289" cy="195297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9" name="TextBox 8"/>
            <p:cNvSpPr txBox="1"/>
            <p:nvPr/>
          </p:nvSpPr>
          <p:spPr>
            <a:xfrm>
              <a:off x="722489" y="1467555"/>
              <a:ext cx="3758850" cy="274949"/>
            </a:xfrm>
            <a:prstGeom prst="rect">
              <a:avLst/>
            </a:prstGeom>
            <a:noFill/>
          </p:spPr>
          <p:txBody>
            <a:bodyPr wrap="none" rtlCol="0">
              <a:spAutoFit/>
            </a:bodyPr>
            <a:lstStyle/>
            <a:p>
              <a:r>
                <a:rPr lang="en-US" b="1" i="1" u="sng" dirty="0" err="1" smtClean="0"/>
                <a:t>MarineTLO</a:t>
              </a:r>
              <a:r>
                <a:rPr lang="en-US" b="1" i="1" u="sng" dirty="0" smtClean="0"/>
                <a:t> &amp; Warehouse &amp; </a:t>
              </a:r>
              <a:r>
                <a:rPr lang="en-US" b="1" i="1" u="sng" dirty="0" err="1" smtClean="0"/>
                <a:t>Matware</a:t>
              </a:r>
              <a:endParaRPr lang="en-US" b="1" i="1" u="sng" dirty="0" smtClean="0"/>
            </a:p>
          </p:txBody>
        </p:sp>
      </p:grpSp>
      <p:grpSp>
        <p:nvGrpSpPr>
          <p:cNvPr id="14" name="Group 13"/>
          <p:cNvGrpSpPr/>
          <p:nvPr/>
        </p:nvGrpSpPr>
        <p:grpSpPr>
          <a:xfrm>
            <a:off x="4134856" y="1893457"/>
            <a:ext cx="4463234" cy="2808337"/>
            <a:chOff x="722489" y="789401"/>
            <a:chExt cx="4616368" cy="1956180"/>
          </a:xfrm>
        </p:grpSpPr>
        <p:sp>
          <p:nvSpPr>
            <p:cNvPr id="15" name="Rectangle 14"/>
            <p:cNvSpPr/>
            <p:nvPr/>
          </p:nvSpPr>
          <p:spPr>
            <a:xfrm>
              <a:off x="722489" y="792603"/>
              <a:ext cx="4583289" cy="195297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16" name="TextBox 15"/>
            <p:cNvSpPr txBox="1"/>
            <p:nvPr/>
          </p:nvSpPr>
          <p:spPr>
            <a:xfrm>
              <a:off x="4374946" y="789401"/>
              <a:ext cx="963911" cy="322577"/>
            </a:xfrm>
            <a:prstGeom prst="rect">
              <a:avLst/>
            </a:prstGeom>
            <a:noFill/>
          </p:spPr>
          <p:txBody>
            <a:bodyPr wrap="none" rtlCol="0">
              <a:spAutoFit/>
            </a:bodyPr>
            <a:lstStyle/>
            <a:p>
              <a:r>
                <a:rPr lang="en-US" b="1" i="1" u="sng" dirty="0" err="1" smtClean="0"/>
                <a:t>XSearch</a:t>
              </a:r>
              <a:endParaRPr lang="el-GR" b="1" i="1" u="sng" dirty="0"/>
            </a:p>
          </p:txBody>
        </p:sp>
      </p:grpSp>
      <p:grpSp>
        <p:nvGrpSpPr>
          <p:cNvPr id="17" name="Group 16"/>
          <p:cNvGrpSpPr/>
          <p:nvPr/>
        </p:nvGrpSpPr>
        <p:grpSpPr>
          <a:xfrm>
            <a:off x="5950085" y="3299927"/>
            <a:ext cx="2784481" cy="2950747"/>
            <a:chOff x="722489" y="1501422"/>
            <a:chExt cx="4613596" cy="1952978"/>
          </a:xfrm>
        </p:grpSpPr>
        <p:sp>
          <p:nvSpPr>
            <p:cNvPr id="18" name="Rectangle 17"/>
            <p:cNvSpPr/>
            <p:nvPr/>
          </p:nvSpPr>
          <p:spPr>
            <a:xfrm>
              <a:off x="722489" y="1501422"/>
              <a:ext cx="4583289" cy="195297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19" name="TextBox 18"/>
            <p:cNvSpPr txBox="1"/>
            <p:nvPr/>
          </p:nvSpPr>
          <p:spPr>
            <a:xfrm>
              <a:off x="4134271" y="3082919"/>
              <a:ext cx="1201814" cy="369332"/>
            </a:xfrm>
            <a:prstGeom prst="rect">
              <a:avLst/>
            </a:prstGeom>
            <a:noFill/>
          </p:spPr>
          <p:txBody>
            <a:bodyPr wrap="none" rtlCol="0">
              <a:spAutoFit/>
            </a:bodyPr>
            <a:lstStyle/>
            <a:p>
              <a:r>
                <a:rPr lang="en-US" b="1" i="1" u="sng" dirty="0" err="1" smtClean="0"/>
                <a:t>XLink</a:t>
              </a:r>
              <a:endParaRPr lang="el-GR" b="1" i="1" u="sng" dirty="0"/>
            </a:p>
          </p:txBody>
        </p:sp>
      </p:grpSp>
      <p:grpSp>
        <p:nvGrpSpPr>
          <p:cNvPr id="20" name="Group 19"/>
          <p:cNvGrpSpPr/>
          <p:nvPr/>
        </p:nvGrpSpPr>
        <p:grpSpPr>
          <a:xfrm>
            <a:off x="35341" y="4842175"/>
            <a:ext cx="2537235" cy="1408500"/>
            <a:chOff x="722489" y="1467555"/>
            <a:chExt cx="4583289" cy="1986845"/>
          </a:xfrm>
        </p:grpSpPr>
        <p:sp>
          <p:nvSpPr>
            <p:cNvPr id="21" name="Rectangle 20"/>
            <p:cNvSpPr/>
            <p:nvPr/>
          </p:nvSpPr>
          <p:spPr>
            <a:xfrm>
              <a:off x="722489" y="1501422"/>
              <a:ext cx="4583289" cy="195297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22" name="TextBox 21"/>
            <p:cNvSpPr txBox="1"/>
            <p:nvPr/>
          </p:nvSpPr>
          <p:spPr>
            <a:xfrm>
              <a:off x="722489" y="1467555"/>
              <a:ext cx="1551044" cy="520984"/>
            </a:xfrm>
            <a:prstGeom prst="rect">
              <a:avLst/>
            </a:prstGeom>
            <a:noFill/>
          </p:spPr>
          <p:txBody>
            <a:bodyPr wrap="none" rtlCol="0">
              <a:spAutoFit/>
            </a:bodyPr>
            <a:lstStyle/>
            <a:p>
              <a:r>
                <a:rPr lang="en-US" b="1" i="1" u="sng" dirty="0" err="1" smtClean="0"/>
                <a:t>Ichthys</a:t>
              </a:r>
              <a:endParaRPr lang="el-GR" b="1" i="1" u="sng" dirty="0"/>
            </a:p>
          </p:txBody>
        </p:sp>
      </p:grpSp>
      <p:sp>
        <p:nvSpPr>
          <p:cNvPr id="24" name="TextBox 23"/>
          <p:cNvSpPr txBox="1"/>
          <p:nvPr/>
        </p:nvSpPr>
        <p:spPr>
          <a:xfrm>
            <a:off x="807788" y="11460709"/>
            <a:ext cx="926944" cy="923330"/>
          </a:xfrm>
          <a:prstGeom prst="rect">
            <a:avLst/>
          </a:prstGeom>
          <a:noFill/>
        </p:spPr>
        <p:txBody>
          <a:bodyPr wrap="square" rtlCol="0">
            <a:spAutoFit/>
          </a:bodyPr>
          <a:lstStyle/>
          <a:p>
            <a:r>
              <a:rPr lang="en-US" dirty="0" err="1" smtClean="0"/>
              <a:t>Ioanna</a:t>
            </a:r>
            <a:r>
              <a:rPr lang="en-US" dirty="0" smtClean="0"/>
              <a:t> </a:t>
            </a:r>
            <a:r>
              <a:rPr lang="en-US" dirty="0" err="1" smtClean="0"/>
              <a:t>Zidianaki</a:t>
            </a:r>
            <a:endParaRPr lang="el-GR" dirty="0"/>
          </a:p>
        </p:txBody>
      </p:sp>
      <p:grpSp>
        <p:nvGrpSpPr>
          <p:cNvPr id="31" name="Group 30"/>
          <p:cNvGrpSpPr/>
          <p:nvPr/>
        </p:nvGrpSpPr>
        <p:grpSpPr>
          <a:xfrm>
            <a:off x="3837836" y="3311226"/>
            <a:ext cx="1786137" cy="3271532"/>
            <a:chOff x="481192" y="1501422"/>
            <a:chExt cx="4824586" cy="2533253"/>
          </a:xfrm>
        </p:grpSpPr>
        <p:sp>
          <p:nvSpPr>
            <p:cNvPr id="32" name="Rectangle 31"/>
            <p:cNvSpPr/>
            <p:nvPr/>
          </p:nvSpPr>
          <p:spPr>
            <a:xfrm>
              <a:off x="722489" y="1501422"/>
              <a:ext cx="4583289" cy="24292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33" name="TextBox 32"/>
            <p:cNvSpPr txBox="1"/>
            <p:nvPr/>
          </p:nvSpPr>
          <p:spPr>
            <a:xfrm>
              <a:off x="481192" y="3482931"/>
              <a:ext cx="3510014" cy="551744"/>
            </a:xfrm>
            <a:prstGeom prst="rect">
              <a:avLst/>
            </a:prstGeom>
            <a:noFill/>
          </p:spPr>
          <p:txBody>
            <a:bodyPr wrap="none" rtlCol="0">
              <a:spAutoFit/>
            </a:bodyPr>
            <a:lstStyle/>
            <a:p>
              <a:r>
                <a:rPr lang="en-US" b="1" i="1" u="sng" dirty="0" smtClean="0"/>
                <a:t>Administrative &amp; </a:t>
              </a:r>
            </a:p>
            <a:p>
              <a:r>
                <a:rPr lang="en-US" b="1" i="1" u="sng" dirty="0" smtClean="0"/>
                <a:t>Management</a:t>
              </a:r>
              <a:endParaRPr lang="el-GR" b="1" i="1" u="sng" dirty="0"/>
            </a:p>
          </p:txBody>
        </p:sp>
      </p:grpSp>
      <p:pic>
        <p:nvPicPr>
          <p:cNvPr id="1026" name="Picture 2" descr="http://users.ics.forth.gr/~marketak/images/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383" y="3539604"/>
            <a:ext cx="1057906" cy="1057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sers.ics.forth.gr/~tzitzik/photos/Yannis2015_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43" y="639465"/>
            <a:ext cx="954426" cy="104761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205601" y="544651"/>
            <a:ext cx="4598411" cy="1239832"/>
            <a:chOff x="690270" y="1443312"/>
            <a:chExt cx="4615508" cy="2011088"/>
          </a:xfrm>
        </p:grpSpPr>
        <p:sp>
          <p:nvSpPr>
            <p:cNvPr id="36" name="Rectangle 35"/>
            <p:cNvSpPr/>
            <p:nvPr/>
          </p:nvSpPr>
          <p:spPr>
            <a:xfrm>
              <a:off x="722489" y="1501422"/>
              <a:ext cx="4583289" cy="195297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37" name="TextBox 36"/>
            <p:cNvSpPr txBox="1"/>
            <p:nvPr/>
          </p:nvSpPr>
          <p:spPr>
            <a:xfrm>
              <a:off x="690270" y="1443312"/>
              <a:ext cx="3943864" cy="361918"/>
            </a:xfrm>
            <a:prstGeom prst="rect">
              <a:avLst/>
            </a:prstGeom>
            <a:noFill/>
          </p:spPr>
          <p:txBody>
            <a:bodyPr wrap="none" rtlCol="0">
              <a:spAutoFit/>
            </a:bodyPr>
            <a:lstStyle/>
            <a:p>
              <a:r>
                <a:rPr lang="en-US" b="1" i="1" u="sng" dirty="0" smtClean="0"/>
                <a:t>Administrative &amp; Management</a:t>
              </a:r>
              <a:endParaRPr lang="el-GR" b="1" i="1" u="sng" dirty="0"/>
            </a:p>
          </p:txBody>
        </p:sp>
      </p:grpSp>
      <p:pic>
        <p:nvPicPr>
          <p:cNvPr id="38" name="Picture 37"/>
          <p:cNvPicPr>
            <a:picLocks noChangeAspect="1"/>
          </p:cNvPicPr>
          <p:nvPr/>
        </p:nvPicPr>
        <p:blipFill rotWithShape="1">
          <a:blip r:embed="rId4" cstate="print">
            <a:extLst>
              <a:ext uri="{28A0092B-C50C-407E-A947-70E740481C1C}">
                <a14:useLocalDpi xmlns:a14="http://schemas.microsoft.com/office/drawing/2010/main" val="0"/>
              </a:ext>
            </a:extLst>
          </a:blip>
          <a:srcRect l="39915"/>
          <a:stretch/>
        </p:blipFill>
        <p:spPr>
          <a:xfrm>
            <a:off x="4259418" y="4866184"/>
            <a:ext cx="972261" cy="91181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744" y="1966120"/>
            <a:ext cx="923066" cy="1265743"/>
          </a:xfrm>
          <a:prstGeom prst="rect">
            <a:avLst/>
          </a:prstGeom>
        </p:spPr>
      </p:pic>
      <p:pic>
        <p:nvPicPr>
          <p:cNvPr id="1030" name="Picture 6" descr="Pavlos Fafali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647" y="3415095"/>
            <a:ext cx="1104977" cy="11824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4218" y="4879862"/>
            <a:ext cx="1127183" cy="1147456"/>
          </a:xfrm>
          <a:prstGeom prst="rect">
            <a:avLst/>
          </a:prstGeom>
        </p:spPr>
      </p:pic>
      <p:pic>
        <p:nvPicPr>
          <p:cNvPr id="1032" name="Picture 8" descr="https://www.lifewatchgreece.eu/sites/default/files/avatars/NikosMinadaki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618" y="2290224"/>
            <a:ext cx="990792" cy="11354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cs.forth.gr/_gfx/static_images/bekiari.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1968" y="2292149"/>
            <a:ext cx="1014718" cy="11337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10"/>
          <a:srcRect l="11724" r="21070"/>
          <a:stretch/>
        </p:blipFill>
        <p:spPr>
          <a:xfrm>
            <a:off x="1391967" y="3539604"/>
            <a:ext cx="1023583" cy="1055518"/>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618" y="3564523"/>
            <a:ext cx="931700" cy="1137271"/>
          </a:xfrm>
          <a:prstGeom prst="rect">
            <a:avLst/>
          </a:prstGeom>
        </p:spPr>
      </p:pic>
      <p:pic>
        <p:nvPicPr>
          <p:cNvPr id="1036" name="Picture 12" descr="Ioanna Zidianaki"/>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4309" y="5133218"/>
            <a:ext cx="1028356" cy="10283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3"/>
          <a:stretch>
            <a:fillRect/>
          </a:stretch>
        </p:blipFill>
        <p:spPr>
          <a:xfrm>
            <a:off x="2581664" y="2968077"/>
            <a:ext cx="1215263" cy="1038225"/>
          </a:xfrm>
          <a:prstGeom prst="rect">
            <a:avLst/>
          </a:prstGeom>
        </p:spPr>
      </p:pic>
      <p:sp>
        <p:nvSpPr>
          <p:cNvPr id="11" name="Slide Number Placeholder 10"/>
          <p:cNvSpPr>
            <a:spLocks noGrp="1"/>
          </p:cNvSpPr>
          <p:nvPr>
            <p:ph type="sldNum" sz="quarter" idx="12"/>
          </p:nvPr>
        </p:nvSpPr>
        <p:spPr/>
        <p:txBody>
          <a:bodyPr/>
          <a:lstStyle/>
          <a:p>
            <a:fld id="{4AA4D77F-BFCC-4678-8786-233394E64B40}" type="slidenum">
              <a:rPr lang="en-GB" noProof="0" smtClean="0"/>
              <a:pPr/>
              <a:t>53</a:t>
            </a:fld>
            <a:endParaRPr lang="en-GB" noProof="0"/>
          </a:p>
        </p:txBody>
      </p:sp>
    </p:spTree>
    <p:extLst>
      <p:ext uri="{BB962C8B-B14F-4D97-AF65-F5344CB8AC3E}">
        <p14:creationId xmlns:p14="http://schemas.microsoft.com/office/powerpoint/2010/main" val="61829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fade">
                                      <p:cBhvr>
                                        <p:cTn id="18" dur="500"/>
                                        <p:tgtEl>
                                          <p:spTgt spid="1032"/>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36"/>
                                        </p:tgtEl>
                                        <p:attrNameLst>
                                          <p:attrName>style.visibility</p:attrName>
                                        </p:attrNameLst>
                                      </p:cBhvr>
                                      <p:to>
                                        <p:strVal val="visible"/>
                                      </p:to>
                                    </p:set>
                                    <p:animEffect transition="in" filter="fade">
                                      <p:cBhvr>
                                        <p:cTn id="57" dur="500"/>
                                        <p:tgtEl>
                                          <p:spTgt spid="1036"/>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Thank you !</a:t>
            </a:r>
            <a:endParaRPr lang="en-US" dirty="0"/>
          </a:p>
        </p:txBody>
      </p:sp>
      <p:sp>
        <p:nvSpPr>
          <p:cNvPr id="5" name="Text Placeholder 4"/>
          <p:cNvSpPr>
            <a:spLocks noGrp="1"/>
          </p:cNvSpPr>
          <p:nvPr>
            <p:ph type="body" idx="1"/>
          </p:nvPr>
        </p:nvSpPr>
        <p:spPr/>
        <p:txBody>
          <a:bodyPr/>
          <a:lstStyle/>
          <a:p>
            <a:endParaRPr lang="en-US"/>
          </a:p>
        </p:txBody>
      </p:sp>
      <p:pic>
        <p:nvPicPr>
          <p:cNvPr id="6" name="Picture 5"/>
          <p:cNvPicPr>
            <a:picLocks noChangeAspect="1"/>
          </p:cNvPicPr>
          <p:nvPr/>
        </p:nvPicPr>
        <p:blipFill>
          <a:blip r:embed="rId2"/>
          <a:srcRect/>
          <a:stretch>
            <a:fillRect/>
          </a:stretch>
        </p:blipFill>
        <p:spPr bwMode="auto">
          <a:xfrm>
            <a:off x="2653752" y="2561123"/>
            <a:ext cx="3366048" cy="2191366"/>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2E90771A-1C4D-4E10-ADDD-7EA918921020}" type="slidenum">
              <a:rPr lang="en-GB" noProof="0" smtClean="0"/>
              <a:pPr/>
              <a:t>54</a:t>
            </a:fld>
            <a:endParaRPr lang="en-GB" noProof="0"/>
          </a:p>
        </p:txBody>
      </p:sp>
    </p:spTree>
    <p:extLst>
      <p:ext uri="{BB962C8B-B14F-4D97-AF65-F5344CB8AC3E}">
        <p14:creationId xmlns:p14="http://schemas.microsoft.com/office/powerpoint/2010/main" val="109759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8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73226" y="1108817"/>
            <a:ext cx="2416628" cy="1839657"/>
            <a:chOff x="597160" y="1230116"/>
            <a:chExt cx="2416628" cy="1839657"/>
          </a:xfrm>
        </p:grpSpPr>
        <p:pic>
          <p:nvPicPr>
            <p:cNvPr id="81" name="Picture 80"/>
            <p:cNvPicPr>
              <a:picLocks noChangeAspect="1"/>
            </p:cNvPicPr>
            <p:nvPr/>
          </p:nvPicPr>
          <p:blipFill>
            <a:blip r:embed="rId2"/>
            <a:stretch>
              <a:fillRect/>
            </a:stretch>
          </p:blipFill>
          <p:spPr>
            <a:xfrm>
              <a:off x="689023" y="1580787"/>
              <a:ext cx="2296772" cy="1470324"/>
            </a:xfrm>
            <a:prstGeom prst="rect">
              <a:avLst/>
            </a:prstGeom>
          </p:spPr>
        </p:pic>
        <p:sp>
          <p:nvSpPr>
            <p:cNvPr id="82" name="TextBox 81"/>
            <p:cNvSpPr txBox="1"/>
            <p:nvPr/>
          </p:nvSpPr>
          <p:spPr>
            <a:xfrm>
              <a:off x="1227434" y="1230116"/>
              <a:ext cx="1219949" cy="369332"/>
            </a:xfrm>
            <a:prstGeom prst="rect">
              <a:avLst/>
            </a:prstGeom>
            <a:noFill/>
          </p:spPr>
          <p:txBody>
            <a:bodyPr wrap="none" rtlCol="0">
              <a:spAutoFit/>
            </a:bodyPr>
            <a:lstStyle/>
            <a:p>
              <a:r>
                <a:rPr lang="en-US" i="1" dirty="0" err="1" smtClean="0"/>
                <a:t>MarineTLO</a:t>
              </a:r>
              <a:endParaRPr lang="el-GR" i="1" dirty="0"/>
            </a:p>
          </p:txBody>
        </p:sp>
        <p:sp>
          <p:nvSpPr>
            <p:cNvPr id="83" name="Rectangle 82"/>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89" name="Group 88"/>
          <p:cNvGrpSpPr/>
          <p:nvPr/>
        </p:nvGrpSpPr>
        <p:grpSpPr>
          <a:xfrm>
            <a:off x="3317617" y="1076551"/>
            <a:ext cx="2416628" cy="1853261"/>
            <a:chOff x="3136642" y="1076551"/>
            <a:chExt cx="2416628" cy="1853261"/>
          </a:xfrm>
        </p:grpSpPr>
        <p:pic>
          <p:nvPicPr>
            <p:cNvPr id="85" name="Picture 84"/>
            <p:cNvPicPr>
              <a:picLocks noChangeAspect="1"/>
            </p:cNvPicPr>
            <p:nvPr/>
          </p:nvPicPr>
          <p:blipFill rotWithShape="1">
            <a:blip r:embed="rId3"/>
            <a:srcRect b="23021"/>
            <a:stretch/>
          </p:blipFill>
          <p:spPr bwMode="auto">
            <a:xfrm>
              <a:off x="3200592" y="1727155"/>
              <a:ext cx="2269486" cy="1137342"/>
            </a:xfrm>
            <a:prstGeom prst="rect">
              <a:avLst/>
            </a:prstGeom>
            <a:noFill/>
            <a:ln w="9525">
              <a:noFill/>
              <a:miter lim="800000"/>
              <a:headEnd/>
              <a:tailEnd/>
            </a:ln>
          </p:spPr>
        </p:pic>
        <p:sp>
          <p:nvSpPr>
            <p:cNvPr id="86" name="TextBox 85"/>
            <p:cNvSpPr txBox="1"/>
            <p:nvPr/>
          </p:nvSpPr>
          <p:spPr>
            <a:xfrm>
              <a:off x="3328265" y="1076551"/>
              <a:ext cx="1893916" cy="646331"/>
            </a:xfrm>
            <a:prstGeom prst="rect">
              <a:avLst/>
            </a:prstGeom>
            <a:noFill/>
          </p:spPr>
          <p:txBody>
            <a:bodyPr wrap="none" rtlCol="0">
              <a:spAutoFit/>
            </a:bodyPr>
            <a:lstStyle/>
            <a:p>
              <a:r>
                <a:rPr lang="en-US" i="1" dirty="0" err="1" smtClean="0"/>
                <a:t>MarineTLO</a:t>
              </a:r>
              <a:r>
                <a:rPr lang="en-US" i="1" dirty="0" smtClean="0"/>
                <a:t>-based </a:t>
              </a:r>
            </a:p>
            <a:p>
              <a:pPr algn="ctr"/>
              <a:r>
                <a:rPr lang="en-US" i="1" dirty="0" smtClean="0"/>
                <a:t>Warehouse</a:t>
              </a:r>
              <a:endParaRPr lang="el-GR" i="1" dirty="0"/>
            </a:p>
          </p:txBody>
        </p:sp>
        <p:sp>
          <p:nvSpPr>
            <p:cNvPr id="87" name="Rectangle 86"/>
            <p:cNvSpPr/>
            <p:nvPr/>
          </p:nvSpPr>
          <p:spPr>
            <a:xfrm>
              <a:off x="3136642" y="1108817"/>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100" name="Group 99"/>
          <p:cNvGrpSpPr/>
          <p:nvPr/>
        </p:nvGrpSpPr>
        <p:grpSpPr>
          <a:xfrm>
            <a:off x="465089" y="3613309"/>
            <a:ext cx="2416628" cy="1837494"/>
            <a:chOff x="6419033" y="1110980"/>
            <a:chExt cx="2416628" cy="1837494"/>
          </a:xfrm>
        </p:grpSpPr>
        <p:pic>
          <p:nvPicPr>
            <p:cNvPr id="97" name="Picture 96"/>
            <p:cNvPicPr>
              <a:picLocks noChangeAspect="1"/>
            </p:cNvPicPr>
            <p:nvPr/>
          </p:nvPicPr>
          <p:blipFill>
            <a:blip r:embed="rId4"/>
            <a:stretch>
              <a:fillRect/>
            </a:stretch>
          </p:blipFill>
          <p:spPr>
            <a:xfrm>
              <a:off x="7548643" y="1876213"/>
              <a:ext cx="1096324" cy="938273"/>
            </a:xfrm>
            <a:prstGeom prst="rect">
              <a:avLst/>
            </a:prstGeom>
          </p:spPr>
        </p:pic>
        <p:pic>
          <p:nvPicPr>
            <p:cNvPr id="9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501" y="1914139"/>
              <a:ext cx="594588" cy="2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 descr="http://docs.openlinksw.com/images/misc/splas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806" y="2295139"/>
              <a:ext cx="868387" cy="6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1" descr="http://www.hydralok.net/fr/files/2013/05/industry-large-icon4-121x1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6197" y="1637384"/>
              <a:ext cx="808852" cy="80118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6419033" y="1127479"/>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99" name="TextBox 98"/>
            <p:cNvSpPr txBox="1"/>
            <p:nvPr/>
          </p:nvSpPr>
          <p:spPr>
            <a:xfrm>
              <a:off x="7053842" y="1110980"/>
              <a:ext cx="1081258" cy="369332"/>
            </a:xfrm>
            <a:prstGeom prst="rect">
              <a:avLst/>
            </a:prstGeom>
            <a:noFill/>
          </p:spPr>
          <p:txBody>
            <a:bodyPr wrap="none" rtlCol="0">
              <a:spAutoFit/>
            </a:bodyPr>
            <a:lstStyle/>
            <a:p>
              <a:r>
                <a:rPr lang="en-US" i="1" dirty="0" err="1" smtClean="0"/>
                <a:t>MatWare</a:t>
              </a:r>
              <a:endParaRPr lang="el-GR" i="1" dirty="0"/>
            </a:p>
          </p:txBody>
        </p:sp>
      </p:grpSp>
      <p:grpSp>
        <p:nvGrpSpPr>
          <p:cNvPr id="116" name="Group 115"/>
          <p:cNvGrpSpPr/>
          <p:nvPr/>
        </p:nvGrpSpPr>
        <p:grpSpPr>
          <a:xfrm>
            <a:off x="3307996" y="3594647"/>
            <a:ext cx="2416628" cy="1839657"/>
            <a:chOff x="3307996" y="3594647"/>
            <a:chExt cx="2416628" cy="1839657"/>
          </a:xfrm>
        </p:grpSpPr>
        <p:grpSp>
          <p:nvGrpSpPr>
            <p:cNvPr id="105" name="Group 104"/>
            <p:cNvGrpSpPr/>
            <p:nvPr/>
          </p:nvGrpSpPr>
          <p:grpSpPr>
            <a:xfrm>
              <a:off x="3307996" y="3594647"/>
              <a:ext cx="2416628" cy="1839657"/>
              <a:chOff x="597160" y="1230116"/>
              <a:chExt cx="2416628" cy="1839657"/>
            </a:xfrm>
          </p:grpSpPr>
          <p:sp>
            <p:nvSpPr>
              <p:cNvPr id="106" name="TextBox 105"/>
              <p:cNvSpPr txBox="1"/>
              <p:nvPr/>
            </p:nvSpPr>
            <p:spPr>
              <a:xfrm>
                <a:off x="1386128" y="1230116"/>
                <a:ext cx="929422" cy="369332"/>
              </a:xfrm>
              <a:prstGeom prst="rect">
                <a:avLst/>
              </a:prstGeom>
              <a:noFill/>
            </p:spPr>
            <p:txBody>
              <a:bodyPr wrap="none" rtlCol="0">
                <a:spAutoFit/>
              </a:bodyPr>
              <a:lstStyle/>
              <a:p>
                <a:r>
                  <a:rPr lang="en-US" i="1" dirty="0" err="1" smtClean="0"/>
                  <a:t>XSearch</a:t>
                </a:r>
                <a:endParaRPr lang="el-GR" i="1" dirty="0"/>
              </a:p>
            </p:txBody>
          </p:sp>
          <p:sp>
            <p:nvSpPr>
              <p:cNvPr id="107" name="Rectangle 106"/>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1" name="Picture 110"/>
            <p:cNvPicPr>
              <a:picLocks noChangeAspect="1"/>
            </p:cNvPicPr>
            <p:nvPr/>
          </p:nvPicPr>
          <p:blipFill>
            <a:blip r:embed="rId8"/>
            <a:stretch>
              <a:fillRect/>
            </a:stretch>
          </p:blipFill>
          <p:spPr>
            <a:xfrm>
              <a:off x="3902040" y="3970955"/>
              <a:ext cx="1412910" cy="1415919"/>
            </a:xfrm>
            <a:prstGeom prst="rect">
              <a:avLst/>
            </a:prstGeom>
          </p:spPr>
        </p:pic>
      </p:grpSp>
      <p:grpSp>
        <p:nvGrpSpPr>
          <p:cNvPr id="115" name="Group 114"/>
          <p:cNvGrpSpPr/>
          <p:nvPr/>
        </p:nvGrpSpPr>
        <p:grpSpPr>
          <a:xfrm>
            <a:off x="6419032" y="1089514"/>
            <a:ext cx="2416628" cy="1839657"/>
            <a:chOff x="405160" y="3585317"/>
            <a:chExt cx="2416628" cy="1839657"/>
          </a:xfrm>
        </p:grpSpPr>
        <p:grpSp>
          <p:nvGrpSpPr>
            <p:cNvPr id="101" name="Group 100"/>
            <p:cNvGrpSpPr/>
            <p:nvPr/>
          </p:nvGrpSpPr>
          <p:grpSpPr>
            <a:xfrm>
              <a:off x="405160" y="3585317"/>
              <a:ext cx="2416628" cy="1839657"/>
              <a:chOff x="597160" y="1230116"/>
              <a:chExt cx="2416628" cy="1839657"/>
            </a:xfrm>
          </p:grpSpPr>
          <p:sp>
            <p:nvSpPr>
              <p:cNvPr id="103" name="TextBox 102"/>
              <p:cNvSpPr txBox="1"/>
              <p:nvPr/>
            </p:nvSpPr>
            <p:spPr>
              <a:xfrm>
                <a:off x="1386128" y="1230116"/>
                <a:ext cx="838691" cy="369332"/>
              </a:xfrm>
              <a:prstGeom prst="rect">
                <a:avLst/>
              </a:prstGeom>
              <a:noFill/>
            </p:spPr>
            <p:txBody>
              <a:bodyPr wrap="none" rtlCol="0">
                <a:spAutoFit/>
              </a:bodyPr>
              <a:lstStyle/>
              <a:p>
                <a:r>
                  <a:rPr lang="en-US" i="1" dirty="0" err="1" smtClean="0"/>
                  <a:t>Ichthys</a:t>
                </a:r>
                <a:endParaRPr lang="el-GR" i="1" dirty="0"/>
              </a:p>
            </p:txBody>
          </p:sp>
          <p:sp>
            <p:nvSpPr>
              <p:cNvPr id="104" name="Rectangle 103"/>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2" name="Picture 111"/>
            <p:cNvPicPr>
              <a:picLocks noChangeAspect="1"/>
            </p:cNvPicPr>
            <p:nvPr/>
          </p:nvPicPr>
          <p:blipFill>
            <a:blip r:embed="rId9"/>
            <a:stretch>
              <a:fillRect/>
            </a:stretch>
          </p:blipFill>
          <p:spPr>
            <a:xfrm>
              <a:off x="786258" y="3904280"/>
              <a:ext cx="1709291" cy="1501108"/>
            </a:xfrm>
            <a:prstGeom prst="rect">
              <a:avLst/>
            </a:prstGeom>
          </p:spPr>
        </p:pic>
      </p:grpSp>
      <p:grpSp>
        <p:nvGrpSpPr>
          <p:cNvPr id="117" name="Group 116"/>
          <p:cNvGrpSpPr/>
          <p:nvPr/>
        </p:nvGrpSpPr>
        <p:grpSpPr>
          <a:xfrm>
            <a:off x="6419033" y="3594647"/>
            <a:ext cx="2416628" cy="1839657"/>
            <a:chOff x="6419033" y="3594647"/>
            <a:chExt cx="2416628" cy="1839657"/>
          </a:xfrm>
        </p:grpSpPr>
        <p:grpSp>
          <p:nvGrpSpPr>
            <p:cNvPr id="108" name="Group 107"/>
            <p:cNvGrpSpPr/>
            <p:nvPr/>
          </p:nvGrpSpPr>
          <p:grpSpPr>
            <a:xfrm>
              <a:off x="6419033" y="3594647"/>
              <a:ext cx="2416628" cy="1839657"/>
              <a:chOff x="597160" y="1230116"/>
              <a:chExt cx="2416628" cy="1839657"/>
            </a:xfrm>
          </p:grpSpPr>
          <p:sp>
            <p:nvSpPr>
              <p:cNvPr id="109" name="TextBox 108"/>
              <p:cNvSpPr txBox="1"/>
              <p:nvPr/>
            </p:nvSpPr>
            <p:spPr>
              <a:xfrm>
                <a:off x="1466278" y="1230116"/>
                <a:ext cx="678391" cy="369332"/>
              </a:xfrm>
              <a:prstGeom prst="rect">
                <a:avLst/>
              </a:prstGeom>
              <a:noFill/>
            </p:spPr>
            <p:txBody>
              <a:bodyPr wrap="none" rtlCol="0">
                <a:spAutoFit/>
              </a:bodyPr>
              <a:lstStyle/>
              <a:p>
                <a:r>
                  <a:rPr lang="en-US" i="1" dirty="0" err="1" smtClean="0"/>
                  <a:t>XLink</a:t>
                </a:r>
                <a:endParaRPr lang="el-GR" i="1" dirty="0"/>
              </a:p>
            </p:txBody>
          </p:sp>
          <p:sp>
            <p:nvSpPr>
              <p:cNvPr id="110" name="Rectangle 109"/>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3" name="Εικόνα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4806" y="4243986"/>
              <a:ext cx="2148663" cy="1022671"/>
            </a:xfrm>
            <a:prstGeom prst="rect">
              <a:avLst/>
            </a:prstGeom>
            <a:ln>
              <a:noFill/>
            </a:ln>
          </p:spPr>
        </p:pic>
      </p:grpSp>
      <p:sp>
        <p:nvSpPr>
          <p:cNvPr id="114" name="Rectangle 113"/>
          <p:cNvSpPr/>
          <p:nvPr/>
        </p:nvSpPr>
        <p:spPr>
          <a:xfrm>
            <a:off x="247650" y="1019175"/>
            <a:ext cx="2676525" cy="203835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6</a:t>
            </a:fld>
            <a:endParaRPr lang="en-GB" noProof="0"/>
          </a:p>
        </p:txBody>
      </p:sp>
    </p:spTree>
    <p:extLst>
      <p:ext uri="{BB962C8B-B14F-4D97-AF65-F5344CB8AC3E}">
        <p14:creationId xmlns:p14="http://schemas.microsoft.com/office/powerpoint/2010/main" val="2096144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MarineTLO</a:t>
            </a:r>
            <a:endParaRPr lang="el-GR" dirty="0"/>
          </a:p>
        </p:txBody>
      </p:sp>
      <p:sp>
        <p:nvSpPr>
          <p:cNvPr id="3" name="Content Placeholder 2"/>
          <p:cNvSpPr>
            <a:spLocks noGrp="1"/>
          </p:cNvSpPr>
          <p:nvPr>
            <p:ph idx="1"/>
          </p:nvPr>
        </p:nvSpPr>
        <p:spPr/>
        <p:txBody>
          <a:bodyPr/>
          <a:lstStyle/>
          <a:p>
            <a:r>
              <a:rPr lang="en-US" sz="2400" dirty="0" smtClean="0"/>
              <a:t>Harmonization of metadata and semantics of currently existing data models (describing marine resources)</a:t>
            </a:r>
          </a:p>
          <a:p>
            <a:endParaRPr lang="el-GR" sz="2800" dirty="0"/>
          </a:p>
        </p:txBody>
      </p:sp>
      <p:pic>
        <p:nvPicPr>
          <p:cNvPr id="4" name="Picture 2" descr="http://png-1.findicons.com/files/icons/2770/ios_7_icons/512/datab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785" y="2949686"/>
            <a:ext cx="663893" cy="6638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2805" y="2635401"/>
            <a:ext cx="758235" cy="369332"/>
          </a:xfrm>
          <a:prstGeom prst="rect">
            <a:avLst/>
          </a:prstGeom>
          <a:noFill/>
        </p:spPr>
        <p:txBody>
          <a:bodyPr wrap="square" rtlCol="0">
            <a:spAutoFit/>
          </a:bodyPr>
          <a:lstStyle/>
          <a:p>
            <a:r>
              <a:rPr lang="en-US" b="1" dirty="0" smtClean="0"/>
              <a:t>FLOD</a:t>
            </a:r>
            <a:endParaRPr lang="el-GR" b="1" dirty="0"/>
          </a:p>
        </p:txBody>
      </p:sp>
      <p:pic>
        <p:nvPicPr>
          <p:cNvPr id="6" name="Picture 2" descr="http://png-1.findicons.com/files/icons/2770/ios_7_icons/512/datab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35" y="2985516"/>
            <a:ext cx="663893" cy="6638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3895" y="2671231"/>
            <a:ext cx="1033096" cy="369332"/>
          </a:xfrm>
          <a:prstGeom prst="rect">
            <a:avLst/>
          </a:prstGeom>
          <a:noFill/>
        </p:spPr>
        <p:txBody>
          <a:bodyPr wrap="square" rtlCol="0">
            <a:spAutoFit/>
          </a:bodyPr>
          <a:lstStyle/>
          <a:p>
            <a:r>
              <a:rPr lang="en-US" b="1" dirty="0" err="1" smtClean="0"/>
              <a:t>FishBase</a:t>
            </a:r>
            <a:endParaRPr lang="el-GR" b="1" dirty="0"/>
          </a:p>
        </p:txBody>
      </p:sp>
      <p:pic>
        <p:nvPicPr>
          <p:cNvPr id="8" name="Picture 2" descr="http://png-1.findicons.com/files/icons/2770/ios_7_icons/512/datab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510" y="4303709"/>
            <a:ext cx="663893" cy="6300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61630" y="3989424"/>
            <a:ext cx="1294855" cy="369332"/>
          </a:xfrm>
          <a:prstGeom prst="rect">
            <a:avLst/>
          </a:prstGeom>
          <a:noFill/>
        </p:spPr>
        <p:txBody>
          <a:bodyPr wrap="square" rtlCol="0">
            <a:spAutoFit/>
          </a:bodyPr>
          <a:lstStyle/>
          <a:p>
            <a:r>
              <a:rPr lang="en-US" b="1" dirty="0" smtClean="0"/>
              <a:t>ECOSCOPE</a:t>
            </a:r>
            <a:endParaRPr lang="el-GR" b="1" dirty="0"/>
          </a:p>
        </p:txBody>
      </p:sp>
      <p:pic>
        <p:nvPicPr>
          <p:cNvPr id="10" name="Picture 2" descr="http://png-1.findicons.com/files/icons/2770/ios_7_icons/512/datab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260" y="4356564"/>
            <a:ext cx="663893" cy="6638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162576" y="4044622"/>
            <a:ext cx="1029155" cy="369332"/>
          </a:xfrm>
          <a:prstGeom prst="rect">
            <a:avLst/>
          </a:prstGeom>
          <a:noFill/>
        </p:spPr>
        <p:txBody>
          <a:bodyPr wrap="square" rtlCol="0">
            <a:spAutoFit/>
          </a:bodyPr>
          <a:lstStyle/>
          <a:p>
            <a:r>
              <a:rPr lang="en-US" b="1" dirty="0" err="1" smtClean="0"/>
              <a:t>WoRMS</a:t>
            </a:r>
            <a:endParaRPr lang="el-GR" b="1" dirty="0"/>
          </a:p>
        </p:txBody>
      </p:sp>
      <p:pic>
        <p:nvPicPr>
          <p:cNvPr id="12" name="Picture 2" descr="http://png-1.findicons.com/files/icons/2770/ios_7_icons/512/datab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233" y="3036029"/>
            <a:ext cx="663893" cy="66389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909943" y="2721744"/>
            <a:ext cx="1028067" cy="369332"/>
          </a:xfrm>
          <a:prstGeom prst="rect">
            <a:avLst/>
          </a:prstGeom>
          <a:noFill/>
        </p:spPr>
        <p:txBody>
          <a:bodyPr wrap="square" rtlCol="0">
            <a:spAutoFit/>
          </a:bodyPr>
          <a:lstStyle/>
          <a:p>
            <a:r>
              <a:rPr lang="en-US" b="1" dirty="0" err="1" smtClean="0"/>
              <a:t>DBpedia</a:t>
            </a:r>
            <a:endParaRPr lang="el-GR" b="1" dirty="0"/>
          </a:p>
        </p:txBody>
      </p:sp>
      <p:sp>
        <p:nvSpPr>
          <p:cNvPr id="14" name="Right Brace 13"/>
          <p:cNvSpPr/>
          <p:nvPr/>
        </p:nvSpPr>
        <p:spPr>
          <a:xfrm>
            <a:off x="948690" y="2694091"/>
            <a:ext cx="365760" cy="10286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l-GR" i="1" dirty="0"/>
          </a:p>
        </p:txBody>
      </p:sp>
      <p:sp>
        <p:nvSpPr>
          <p:cNvPr id="15" name="TextBox 14"/>
          <p:cNvSpPr txBox="1"/>
          <p:nvPr/>
        </p:nvSpPr>
        <p:spPr>
          <a:xfrm>
            <a:off x="1291590" y="2722626"/>
            <a:ext cx="1796774" cy="923330"/>
          </a:xfrm>
          <a:prstGeom prst="rect">
            <a:avLst/>
          </a:prstGeom>
          <a:noFill/>
        </p:spPr>
        <p:txBody>
          <a:bodyPr wrap="none" rtlCol="0">
            <a:spAutoFit/>
          </a:bodyPr>
          <a:lstStyle/>
          <a:p>
            <a:r>
              <a:rPr lang="en-US" i="1" dirty="0"/>
              <a:t>s</a:t>
            </a:r>
            <a:r>
              <a:rPr lang="en-US" i="1" dirty="0" smtClean="0"/>
              <a:t>cientific names, </a:t>
            </a:r>
          </a:p>
          <a:p>
            <a:r>
              <a:rPr lang="en-US" i="1" dirty="0"/>
              <a:t>b</a:t>
            </a:r>
            <a:r>
              <a:rPr lang="en-US" i="1" dirty="0" smtClean="0"/>
              <a:t>ibliographic </a:t>
            </a:r>
          </a:p>
          <a:p>
            <a:r>
              <a:rPr lang="en-US" i="1" dirty="0" smtClean="0"/>
              <a:t>citations, etc.</a:t>
            </a:r>
            <a:endParaRPr lang="el-GR" i="1" dirty="0"/>
          </a:p>
        </p:txBody>
      </p:sp>
      <p:sp>
        <p:nvSpPr>
          <p:cNvPr id="16" name="Right Brace 15"/>
          <p:cNvSpPr/>
          <p:nvPr/>
        </p:nvSpPr>
        <p:spPr>
          <a:xfrm>
            <a:off x="2082165" y="3948406"/>
            <a:ext cx="365760" cy="10286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l-GR" i="1" dirty="0"/>
          </a:p>
        </p:txBody>
      </p:sp>
      <p:sp>
        <p:nvSpPr>
          <p:cNvPr id="17" name="TextBox 16"/>
          <p:cNvSpPr txBox="1"/>
          <p:nvPr/>
        </p:nvSpPr>
        <p:spPr>
          <a:xfrm>
            <a:off x="2390775" y="4125531"/>
            <a:ext cx="1573636" cy="923330"/>
          </a:xfrm>
          <a:prstGeom prst="rect">
            <a:avLst/>
          </a:prstGeom>
          <a:noFill/>
        </p:spPr>
        <p:txBody>
          <a:bodyPr wrap="none" rtlCol="0">
            <a:spAutoFit/>
          </a:bodyPr>
          <a:lstStyle/>
          <a:p>
            <a:r>
              <a:rPr lang="en-US" i="1" dirty="0" smtClean="0"/>
              <a:t>prey-predator, </a:t>
            </a:r>
          </a:p>
          <a:p>
            <a:r>
              <a:rPr lang="en-US" i="1" dirty="0"/>
              <a:t>e</a:t>
            </a:r>
            <a:r>
              <a:rPr lang="en-US" i="1" dirty="0" smtClean="0"/>
              <a:t>cosystems,</a:t>
            </a:r>
          </a:p>
          <a:p>
            <a:r>
              <a:rPr lang="en-US" i="1" dirty="0" smtClean="0"/>
              <a:t>information</a:t>
            </a:r>
            <a:endParaRPr lang="el-GR" i="1" dirty="0"/>
          </a:p>
        </p:txBody>
      </p:sp>
      <p:sp>
        <p:nvSpPr>
          <p:cNvPr id="18" name="Right Brace 17"/>
          <p:cNvSpPr/>
          <p:nvPr/>
        </p:nvSpPr>
        <p:spPr>
          <a:xfrm>
            <a:off x="4974761" y="4066019"/>
            <a:ext cx="365760" cy="10286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l-GR" i="1" dirty="0"/>
          </a:p>
        </p:txBody>
      </p:sp>
      <p:sp>
        <p:nvSpPr>
          <p:cNvPr id="19" name="TextBox 18"/>
          <p:cNvSpPr txBox="1"/>
          <p:nvPr/>
        </p:nvSpPr>
        <p:spPr>
          <a:xfrm>
            <a:off x="5367484" y="4243144"/>
            <a:ext cx="1289520" cy="646331"/>
          </a:xfrm>
          <a:prstGeom prst="rect">
            <a:avLst/>
          </a:prstGeom>
          <a:noFill/>
        </p:spPr>
        <p:txBody>
          <a:bodyPr wrap="none" rtlCol="0">
            <a:spAutoFit/>
          </a:bodyPr>
          <a:lstStyle/>
          <a:p>
            <a:r>
              <a:rPr lang="en-US" i="1" dirty="0" smtClean="0"/>
              <a:t>taxonomic</a:t>
            </a:r>
          </a:p>
          <a:p>
            <a:r>
              <a:rPr lang="en-US" i="1" dirty="0" smtClean="0"/>
              <a:t>information</a:t>
            </a:r>
            <a:endParaRPr lang="el-GR" i="1" dirty="0"/>
          </a:p>
        </p:txBody>
      </p:sp>
      <p:sp>
        <p:nvSpPr>
          <p:cNvPr id="20" name="Right Brace 19"/>
          <p:cNvSpPr/>
          <p:nvPr/>
        </p:nvSpPr>
        <p:spPr>
          <a:xfrm>
            <a:off x="3835618" y="2667518"/>
            <a:ext cx="365760" cy="10286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l-GR" i="1" dirty="0"/>
          </a:p>
        </p:txBody>
      </p:sp>
      <p:sp>
        <p:nvSpPr>
          <p:cNvPr id="21" name="TextBox 20"/>
          <p:cNvSpPr txBox="1"/>
          <p:nvPr/>
        </p:nvSpPr>
        <p:spPr>
          <a:xfrm>
            <a:off x="4144228" y="2844643"/>
            <a:ext cx="1264192" cy="646331"/>
          </a:xfrm>
          <a:prstGeom prst="rect">
            <a:avLst/>
          </a:prstGeom>
          <a:noFill/>
        </p:spPr>
        <p:txBody>
          <a:bodyPr wrap="none" rtlCol="0">
            <a:spAutoFit/>
          </a:bodyPr>
          <a:lstStyle/>
          <a:p>
            <a:r>
              <a:rPr lang="en-US" i="1" dirty="0" smtClean="0"/>
              <a:t>water area </a:t>
            </a:r>
          </a:p>
          <a:p>
            <a:r>
              <a:rPr lang="en-US" i="1" dirty="0" smtClean="0"/>
              <a:t>codes</a:t>
            </a:r>
            <a:endParaRPr lang="el-GR" i="1" dirty="0"/>
          </a:p>
        </p:txBody>
      </p:sp>
      <p:sp>
        <p:nvSpPr>
          <p:cNvPr id="22" name="Right Brace 21"/>
          <p:cNvSpPr/>
          <p:nvPr/>
        </p:nvSpPr>
        <p:spPr>
          <a:xfrm>
            <a:off x="6713671" y="2694091"/>
            <a:ext cx="365760" cy="10286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l-GR" i="1" dirty="0"/>
          </a:p>
        </p:txBody>
      </p:sp>
      <p:sp>
        <p:nvSpPr>
          <p:cNvPr id="23" name="TextBox 22"/>
          <p:cNvSpPr txBox="1"/>
          <p:nvPr/>
        </p:nvSpPr>
        <p:spPr>
          <a:xfrm>
            <a:off x="7022281" y="2871216"/>
            <a:ext cx="1784143" cy="646331"/>
          </a:xfrm>
          <a:prstGeom prst="rect">
            <a:avLst/>
          </a:prstGeom>
          <a:noFill/>
        </p:spPr>
        <p:txBody>
          <a:bodyPr wrap="none" rtlCol="0">
            <a:spAutoFit/>
          </a:bodyPr>
          <a:lstStyle/>
          <a:p>
            <a:r>
              <a:rPr lang="en-US" i="1" dirty="0" smtClean="0"/>
              <a:t>common names, </a:t>
            </a:r>
          </a:p>
          <a:p>
            <a:r>
              <a:rPr lang="en-US" i="1" dirty="0" smtClean="0"/>
              <a:t>recipes, etc.</a:t>
            </a:r>
          </a:p>
        </p:txBody>
      </p:sp>
      <p:sp>
        <p:nvSpPr>
          <p:cNvPr id="24" name="TextBox 23"/>
          <p:cNvSpPr txBox="1"/>
          <p:nvPr/>
        </p:nvSpPr>
        <p:spPr>
          <a:xfrm>
            <a:off x="122152" y="5104066"/>
            <a:ext cx="8550226" cy="1200329"/>
          </a:xfrm>
          <a:prstGeom prst="rect">
            <a:avLst/>
          </a:prstGeom>
          <a:noFill/>
        </p:spPr>
        <p:txBody>
          <a:bodyPr wrap="none" rtlCol="0">
            <a:spAutoFit/>
          </a:bodyPr>
          <a:lstStyle/>
          <a:p>
            <a:r>
              <a:rPr lang="en-US" b="1" i="1" u="sng" dirty="0">
                <a:solidFill>
                  <a:srgbClr val="000000"/>
                </a:solidFill>
              </a:rPr>
              <a:t>Cannot answer queries</a:t>
            </a:r>
            <a:r>
              <a:rPr lang="en-US" u="sng" dirty="0"/>
              <a:t> </a:t>
            </a:r>
            <a:r>
              <a:rPr lang="en-US" b="1" i="1" u="sng" dirty="0">
                <a:solidFill>
                  <a:srgbClr val="000000"/>
                </a:solidFill>
              </a:rPr>
              <a:t>like</a:t>
            </a:r>
            <a:r>
              <a:rPr lang="en-US" b="1" i="1" u="sng" dirty="0" smtClean="0">
                <a:solidFill>
                  <a:srgbClr val="000000"/>
                </a:solidFill>
              </a:rPr>
              <a:t>:</a:t>
            </a:r>
          </a:p>
          <a:p>
            <a:r>
              <a:rPr lang="en-US" b="1" i="1" dirty="0" smtClean="0">
                <a:solidFill>
                  <a:srgbClr val="000000"/>
                </a:solidFill>
              </a:rPr>
              <a:t>Find </a:t>
            </a:r>
            <a:r>
              <a:rPr lang="en-US" b="1" i="1" dirty="0">
                <a:solidFill>
                  <a:srgbClr val="000000"/>
                </a:solidFill>
              </a:rPr>
              <a:t>the </a:t>
            </a:r>
            <a:r>
              <a:rPr lang="en-US" b="1" i="1" dirty="0" smtClean="0">
                <a:solidFill>
                  <a:srgbClr val="000000"/>
                </a:solidFill>
              </a:rPr>
              <a:t>FAO water area code and the scientific names </a:t>
            </a:r>
            <a:r>
              <a:rPr lang="en-US" b="1" i="1" dirty="0">
                <a:solidFill>
                  <a:srgbClr val="000000"/>
                </a:solidFill>
              </a:rPr>
              <a:t>of the </a:t>
            </a:r>
            <a:r>
              <a:rPr lang="en-US" b="1" i="1" dirty="0" smtClean="0">
                <a:solidFill>
                  <a:srgbClr val="000000"/>
                </a:solidFill>
              </a:rPr>
              <a:t>fish</a:t>
            </a:r>
          </a:p>
          <a:p>
            <a:r>
              <a:rPr lang="en-US" b="1" i="1" dirty="0" smtClean="0">
                <a:solidFill>
                  <a:srgbClr val="000000"/>
                </a:solidFill>
              </a:rPr>
              <a:t>species that are predators of  the  species which is </a:t>
            </a:r>
            <a:r>
              <a:rPr lang="en-US" b="1" i="1" dirty="0">
                <a:solidFill>
                  <a:srgbClr val="000000"/>
                </a:solidFill>
              </a:rPr>
              <a:t>usually called </a:t>
            </a:r>
            <a:r>
              <a:rPr lang="en-US" b="1" i="1" dirty="0" smtClean="0">
                <a:solidFill>
                  <a:srgbClr val="000000"/>
                </a:solidFill>
              </a:rPr>
              <a:t>“</a:t>
            </a:r>
            <a:r>
              <a:rPr lang="el-GR" b="1" i="1" dirty="0" err="1" smtClean="0">
                <a:solidFill>
                  <a:srgbClr val="000000"/>
                </a:solidFill>
              </a:rPr>
              <a:t>κιτρινόπτερος</a:t>
            </a:r>
            <a:r>
              <a:rPr lang="el-GR" b="1" i="1" dirty="0" smtClean="0">
                <a:solidFill>
                  <a:srgbClr val="000000"/>
                </a:solidFill>
              </a:rPr>
              <a:t> τόνος</a:t>
            </a:r>
            <a:r>
              <a:rPr lang="en-US" b="1" i="1" dirty="0">
                <a:solidFill>
                  <a:srgbClr val="000000"/>
                </a:solidFill>
              </a:rPr>
              <a:t>” </a:t>
            </a:r>
            <a:endParaRPr lang="el-GR" b="1" i="1" dirty="0" smtClean="0">
              <a:solidFill>
                <a:srgbClr val="000000"/>
              </a:solidFill>
            </a:endParaRPr>
          </a:p>
          <a:p>
            <a:r>
              <a:rPr lang="en-US" b="1" i="1" dirty="0" smtClean="0">
                <a:solidFill>
                  <a:srgbClr val="000000"/>
                </a:solidFill>
              </a:rPr>
              <a:t>in </a:t>
            </a:r>
            <a:r>
              <a:rPr lang="en-US" b="1" i="1" dirty="0">
                <a:solidFill>
                  <a:srgbClr val="000000"/>
                </a:solidFill>
              </a:rPr>
              <a:t>Greece</a:t>
            </a:r>
            <a:r>
              <a:rPr lang="en-US" b="1" i="1" dirty="0" smtClean="0">
                <a:solidFill>
                  <a:srgbClr val="000000"/>
                </a:solidFill>
              </a:rPr>
              <a:t>, and belong to </a:t>
            </a:r>
            <a:r>
              <a:rPr lang="en-US" b="1" i="1" dirty="0">
                <a:solidFill>
                  <a:srgbClr val="000000"/>
                </a:solidFill>
              </a:rPr>
              <a:t>the genus “</a:t>
            </a:r>
            <a:r>
              <a:rPr lang="en-US" b="1" i="1" dirty="0" err="1" smtClean="0">
                <a:solidFill>
                  <a:srgbClr val="000000"/>
                </a:solidFill>
              </a:rPr>
              <a:t>Carcharodon</a:t>
            </a:r>
            <a:r>
              <a:rPr lang="en-US" b="1" i="1" dirty="0" smtClean="0">
                <a:solidFill>
                  <a:srgbClr val="000000"/>
                </a:solidFill>
              </a:rPr>
              <a:t>”</a:t>
            </a:r>
          </a:p>
        </p:txBody>
      </p:sp>
      <p:sp>
        <p:nvSpPr>
          <p:cNvPr id="25" name="Slide Number Placeholder 24"/>
          <p:cNvSpPr>
            <a:spLocks noGrp="1"/>
          </p:cNvSpPr>
          <p:nvPr>
            <p:ph type="sldNum" sz="quarter" idx="12"/>
          </p:nvPr>
        </p:nvSpPr>
        <p:spPr/>
        <p:txBody>
          <a:bodyPr/>
          <a:lstStyle/>
          <a:p>
            <a:fld id="{4AA4D77F-BFCC-4678-8786-233394E64B40}" type="slidenum">
              <a:rPr lang="en-GB" noProof="0" smtClean="0"/>
              <a:pPr/>
              <a:t>7</a:t>
            </a:fld>
            <a:endParaRPr lang="en-GB" noProof="0"/>
          </a:p>
        </p:txBody>
      </p:sp>
    </p:spTree>
    <p:extLst>
      <p:ext uri="{BB962C8B-B14F-4D97-AF65-F5344CB8AC3E}">
        <p14:creationId xmlns:p14="http://schemas.microsoft.com/office/powerpoint/2010/main" val="8815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678"/>
            <a:ext cx="8229600" cy="461632"/>
          </a:xfrm>
        </p:spPr>
        <p:txBody>
          <a:bodyPr/>
          <a:lstStyle/>
          <a:p>
            <a:r>
              <a:rPr lang="en-US" dirty="0" err="1"/>
              <a:t>MarineTLO</a:t>
            </a:r>
            <a:endParaRPr lang="el-GR" dirty="0"/>
          </a:p>
        </p:txBody>
      </p:sp>
      <p:sp>
        <p:nvSpPr>
          <p:cNvPr id="7" name="Content Placeholder 6"/>
          <p:cNvSpPr>
            <a:spLocks noGrp="1"/>
          </p:cNvSpPr>
          <p:nvPr>
            <p:ph idx="1"/>
          </p:nvPr>
        </p:nvSpPr>
        <p:spPr>
          <a:xfrm>
            <a:off x="0" y="736972"/>
            <a:ext cx="8686800" cy="5411580"/>
          </a:xfrm>
        </p:spPr>
        <p:txBody>
          <a:bodyPr/>
          <a:lstStyle/>
          <a:p>
            <a:r>
              <a:rPr lang="en-US" sz="2400" dirty="0" smtClean="0"/>
              <a:t>It is a </a:t>
            </a:r>
            <a:r>
              <a:rPr lang="en-US" sz="2400" dirty="0" smtClean="0">
                <a:solidFill>
                  <a:srgbClr val="FF0000"/>
                </a:solidFill>
              </a:rPr>
              <a:t>top level ontology </a:t>
            </a:r>
            <a:r>
              <a:rPr lang="en-US" sz="2400" dirty="0" smtClean="0"/>
              <a:t>for the marine domain offering </a:t>
            </a:r>
            <a:r>
              <a:rPr lang="en-US" sz="2400" dirty="0" smtClean="0">
                <a:solidFill>
                  <a:srgbClr val="FF0000"/>
                </a:solidFill>
              </a:rPr>
              <a:t>fundamental abstractions </a:t>
            </a:r>
            <a:r>
              <a:rPr lang="en-US" sz="2400" dirty="0" smtClean="0"/>
              <a:t>for querying. It is therefore appropriate for using it as </a:t>
            </a:r>
            <a:r>
              <a:rPr lang="en-US" sz="2400" dirty="0" smtClean="0">
                <a:solidFill>
                  <a:srgbClr val="FF0000"/>
                </a:solidFill>
              </a:rPr>
              <a:t>the conceptual backbone for information integration </a:t>
            </a:r>
            <a:r>
              <a:rPr lang="en-US" sz="2400" dirty="0" smtClean="0"/>
              <a:t>(the adoption of a </a:t>
            </a:r>
            <a:r>
              <a:rPr lang="en-US" sz="2400" dirty="0" err="1" smtClean="0"/>
              <a:t>TLO</a:t>
            </a:r>
            <a:r>
              <a:rPr lang="en-US" sz="2400" dirty="0" smtClean="0"/>
              <a:t> implies reduced effort for improving and evolving, and reduced effort for constructing mappings).</a:t>
            </a:r>
          </a:p>
          <a:p>
            <a:r>
              <a:rPr lang="en-US" sz="2400" dirty="0" smtClean="0"/>
              <a:t>As a product</a:t>
            </a:r>
          </a:p>
          <a:p>
            <a:pPr lvl="1"/>
            <a:r>
              <a:rPr lang="en-US" sz="2400" dirty="0"/>
              <a:t>The latest </a:t>
            </a:r>
            <a:r>
              <a:rPr lang="en-US" sz="2400" dirty="0" smtClean="0"/>
              <a:t>“</a:t>
            </a:r>
            <a:r>
              <a:rPr lang="en-US" sz="2400" i="1" dirty="0" smtClean="0"/>
              <a:t>core</a:t>
            </a:r>
            <a:r>
              <a:rPr lang="en-US" sz="2400" dirty="0" smtClean="0"/>
              <a:t>” </a:t>
            </a:r>
            <a:r>
              <a:rPr lang="en-US" sz="2400" dirty="0"/>
              <a:t>version of </a:t>
            </a:r>
            <a:r>
              <a:rPr lang="en-US" sz="2400" b="1" dirty="0" err="1"/>
              <a:t>MarineTLO</a:t>
            </a:r>
            <a:r>
              <a:rPr lang="en-US" sz="2400" b="1" dirty="0"/>
              <a:t> (v.4)</a:t>
            </a:r>
          </a:p>
          <a:p>
            <a:pPr lvl="2"/>
            <a:r>
              <a:rPr lang="en-US" sz="2000" dirty="0"/>
              <a:t>Was released on </a:t>
            </a:r>
            <a:r>
              <a:rPr lang="en-US" sz="2000" dirty="0">
                <a:solidFill>
                  <a:srgbClr val="FF0000"/>
                </a:solidFill>
              </a:rPr>
              <a:t>July </a:t>
            </a:r>
            <a:r>
              <a:rPr lang="en-US" sz="2000" dirty="0" smtClean="0">
                <a:solidFill>
                  <a:srgbClr val="FF0000"/>
                </a:solidFill>
              </a:rPr>
              <a:t>2014, </a:t>
            </a:r>
            <a:r>
              <a:rPr lang="en-US" sz="2000" dirty="0"/>
              <a:t>c</a:t>
            </a:r>
            <a:r>
              <a:rPr lang="en-US" sz="2000" dirty="0" smtClean="0"/>
              <a:t>ontains </a:t>
            </a:r>
            <a:r>
              <a:rPr lang="en-US" sz="2000" b="1" dirty="0">
                <a:solidFill>
                  <a:srgbClr val="FF0000"/>
                </a:solidFill>
              </a:rPr>
              <a:t>127</a:t>
            </a:r>
            <a:r>
              <a:rPr lang="en-US" sz="2000" dirty="0">
                <a:solidFill>
                  <a:srgbClr val="FF0000"/>
                </a:solidFill>
              </a:rPr>
              <a:t> </a:t>
            </a:r>
            <a:r>
              <a:rPr lang="en-US" sz="2000" dirty="0"/>
              <a:t>classes and </a:t>
            </a:r>
            <a:r>
              <a:rPr lang="en-US" sz="2000" b="1" dirty="0">
                <a:solidFill>
                  <a:srgbClr val="FF0000"/>
                </a:solidFill>
              </a:rPr>
              <a:t>81</a:t>
            </a:r>
            <a:r>
              <a:rPr lang="en-US" sz="2000" dirty="0">
                <a:solidFill>
                  <a:srgbClr val="FF0000"/>
                </a:solidFill>
              </a:rPr>
              <a:t> </a:t>
            </a:r>
            <a:r>
              <a:rPr lang="en-US" sz="2000" dirty="0" smtClean="0"/>
              <a:t>properties, aims </a:t>
            </a:r>
            <a:r>
              <a:rPr lang="en-US" sz="2000" dirty="0"/>
              <a:t>at covering any part of the marine </a:t>
            </a:r>
            <a:r>
              <a:rPr lang="en-US" sz="2000" dirty="0" smtClean="0"/>
              <a:t>domain</a:t>
            </a:r>
            <a:endParaRPr lang="en-US" dirty="0"/>
          </a:p>
          <a:p>
            <a:pPr lvl="1"/>
            <a:r>
              <a:rPr lang="en-US" sz="2400" dirty="0"/>
              <a:t>The latest “</a:t>
            </a:r>
            <a:r>
              <a:rPr lang="en-US" sz="2400" i="1" dirty="0"/>
              <a:t>operational</a:t>
            </a:r>
            <a:r>
              <a:rPr lang="en-US" sz="2400" dirty="0"/>
              <a:t>” version for the needs of </a:t>
            </a:r>
            <a:r>
              <a:rPr lang="en-US" sz="2400" dirty="0" err="1"/>
              <a:t>iMarine</a:t>
            </a:r>
            <a:r>
              <a:rPr lang="en-US" sz="2400" dirty="0"/>
              <a:t> (v.4)</a:t>
            </a:r>
          </a:p>
          <a:p>
            <a:pPr lvl="2"/>
            <a:r>
              <a:rPr lang="en-US" sz="2000" dirty="0" smtClean="0"/>
              <a:t>Aims </a:t>
            </a:r>
            <a:r>
              <a:rPr lang="en-US" sz="2000" dirty="0"/>
              <a:t>at integrating </a:t>
            </a:r>
            <a:r>
              <a:rPr lang="en-US" sz="2000" dirty="0" err="1"/>
              <a:t>FLOD</a:t>
            </a:r>
            <a:r>
              <a:rPr lang="en-US" sz="2000" dirty="0"/>
              <a:t>, </a:t>
            </a:r>
            <a:r>
              <a:rPr lang="en-US" sz="2000" dirty="0" err="1"/>
              <a:t>ECOSCOPE</a:t>
            </a:r>
            <a:r>
              <a:rPr lang="en-US" sz="2000" dirty="0"/>
              <a:t>, </a:t>
            </a:r>
            <a:r>
              <a:rPr lang="en-US" sz="2000" dirty="0" err="1"/>
              <a:t>WoRMS</a:t>
            </a:r>
            <a:r>
              <a:rPr lang="en-US" sz="2000" dirty="0"/>
              <a:t>, part of </a:t>
            </a:r>
            <a:r>
              <a:rPr lang="en-US" sz="2000" dirty="0" err="1"/>
              <a:t>Dbpedia</a:t>
            </a:r>
            <a:r>
              <a:rPr lang="en-US" sz="2000" dirty="0"/>
              <a:t> and part of </a:t>
            </a:r>
            <a:r>
              <a:rPr lang="en-US" sz="2000" dirty="0" err="1" smtClean="0"/>
              <a:t>FishBase</a:t>
            </a:r>
            <a:r>
              <a:rPr lang="en-US" sz="2000" dirty="0" smtClean="0"/>
              <a:t>. It contains the “core version” and classes/properties related to the particular sources used. In total it contains </a:t>
            </a:r>
            <a:r>
              <a:rPr lang="en-US" sz="2000" b="1" dirty="0">
                <a:solidFill>
                  <a:srgbClr val="FF0000"/>
                </a:solidFill>
              </a:rPr>
              <a:t>151 </a:t>
            </a:r>
            <a:r>
              <a:rPr lang="en-US" sz="2000" dirty="0"/>
              <a:t>classes and </a:t>
            </a:r>
            <a:r>
              <a:rPr lang="en-US" sz="2000" b="1" dirty="0">
                <a:solidFill>
                  <a:srgbClr val="FF0000"/>
                </a:solidFill>
              </a:rPr>
              <a:t>116 </a:t>
            </a:r>
            <a:r>
              <a:rPr lang="en-US" sz="2000" dirty="0" smtClean="0"/>
              <a:t>properties</a:t>
            </a:r>
            <a:r>
              <a:rPr lang="en-US" sz="2000" dirty="0"/>
              <a:t>.</a:t>
            </a:r>
            <a:endParaRPr lang="el-GR" sz="2000" dirty="0"/>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8</a:t>
            </a:fld>
            <a:endParaRPr lang="en-GB" noProof="0"/>
          </a:p>
        </p:txBody>
      </p:sp>
    </p:spTree>
    <p:extLst>
      <p:ext uri="{BB962C8B-B14F-4D97-AF65-F5344CB8AC3E}">
        <p14:creationId xmlns:p14="http://schemas.microsoft.com/office/powerpoint/2010/main" val="327124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up)">
                                      <p:cBhvr>
                                        <p:cTn id="15" dur="500"/>
                                        <p:tgtEl>
                                          <p:spTgt spid="7">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wipe(up)">
                                      <p:cBhvr>
                                        <p:cTn id="18" dur="500"/>
                                        <p:tgtEl>
                                          <p:spTgt spid="7">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wipe(up)">
                                      <p:cBhvr>
                                        <p:cTn id="21" dur="500"/>
                                        <p:tgtEl>
                                          <p:spTgt spid="7">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wipe(up)">
                                      <p:cBhvr>
                                        <p:cTn id="24"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73226" y="1108817"/>
            <a:ext cx="2416628" cy="1839657"/>
            <a:chOff x="597160" y="1230116"/>
            <a:chExt cx="2416628" cy="1839657"/>
          </a:xfrm>
        </p:grpSpPr>
        <p:pic>
          <p:nvPicPr>
            <p:cNvPr id="81" name="Picture 80"/>
            <p:cNvPicPr>
              <a:picLocks noChangeAspect="1"/>
            </p:cNvPicPr>
            <p:nvPr/>
          </p:nvPicPr>
          <p:blipFill>
            <a:blip r:embed="rId2"/>
            <a:stretch>
              <a:fillRect/>
            </a:stretch>
          </p:blipFill>
          <p:spPr>
            <a:xfrm>
              <a:off x="689023" y="1580787"/>
              <a:ext cx="2296772" cy="1470324"/>
            </a:xfrm>
            <a:prstGeom prst="rect">
              <a:avLst/>
            </a:prstGeom>
          </p:spPr>
        </p:pic>
        <p:sp>
          <p:nvSpPr>
            <p:cNvPr id="82" name="TextBox 81"/>
            <p:cNvSpPr txBox="1"/>
            <p:nvPr/>
          </p:nvSpPr>
          <p:spPr>
            <a:xfrm>
              <a:off x="1227434" y="1230116"/>
              <a:ext cx="1219949" cy="369332"/>
            </a:xfrm>
            <a:prstGeom prst="rect">
              <a:avLst/>
            </a:prstGeom>
            <a:noFill/>
          </p:spPr>
          <p:txBody>
            <a:bodyPr wrap="none" rtlCol="0">
              <a:spAutoFit/>
            </a:bodyPr>
            <a:lstStyle/>
            <a:p>
              <a:r>
                <a:rPr lang="en-US" i="1" dirty="0" err="1" smtClean="0"/>
                <a:t>MarineTLO</a:t>
              </a:r>
              <a:endParaRPr lang="el-GR" i="1" dirty="0"/>
            </a:p>
          </p:txBody>
        </p:sp>
        <p:sp>
          <p:nvSpPr>
            <p:cNvPr id="83" name="Rectangle 82"/>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89" name="Group 88"/>
          <p:cNvGrpSpPr/>
          <p:nvPr/>
        </p:nvGrpSpPr>
        <p:grpSpPr>
          <a:xfrm>
            <a:off x="3317617" y="1076551"/>
            <a:ext cx="2416628" cy="1853261"/>
            <a:chOff x="3136642" y="1076551"/>
            <a:chExt cx="2416628" cy="1853261"/>
          </a:xfrm>
        </p:grpSpPr>
        <p:pic>
          <p:nvPicPr>
            <p:cNvPr id="85" name="Picture 84"/>
            <p:cNvPicPr>
              <a:picLocks noChangeAspect="1"/>
            </p:cNvPicPr>
            <p:nvPr/>
          </p:nvPicPr>
          <p:blipFill rotWithShape="1">
            <a:blip r:embed="rId3"/>
            <a:srcRect b="23021"/>
            <a:stretch/>
          </p:blipFill>
          <p:spPr bwMode="auto">
            <a:xfrm>
              <a:off x="3200592" y="1727155"/>
              <a:ext cx="2269486" cy="1137342"/>
            </a:xfrm>
            <a:prstGeom prst="rect">
              <a:avLst/>
            </a:prstGeom>
            <a:noFill/>
            <a:ln w="9525">
              <a:noFill/>
              <a:miter lim="800000"/>
              <a:headEnd/>
              <a:tailEnd/>
            </a:ln>
          </p:spPr>
        </p:pic>
        <p:sp>
          <p:nvSpPr>
            <p:cNvPr id="86" name="TextBox 85"/>
            <p:cNvSpPr txBox="1"/>
            <p:nvPr/>
          </p:nvSpPr>
          <p:spPr>
            <a:xfrm>
              <a:off x="3328265" y="1076551"/>
              <a:ext cx="1893916" cy="646331"/>
            </a:xfrm>
            <a:prstGeom prst="rect">
              <a:avLst/>
            </a:prstGeom>
            <a:noFill/>
          </p:spPr>
          <p:txBody>
            <a:bodyPr wrap="none" rtlCol="0">
              <a:spAutoFit/>
            </a:bodyPr>
            <a:lstStyle/>
            <a:p>
              <a:r>
                <a:rPr lang="en-US" i="1" dirty="0" err="1" smtClean="0"/>
                <a:t>MarineTLO</a:t>
              </a:r>
              <a:r>
                <a:rPr lang="en-US" i="1" dirty="0" smtClean="0"/>
                <a:t>-based </a:t>
              </a:r>
            </a:p>
            <a:p>
              <a:pPr algn="ctr"/>
              <a:r>
                <a:rPr lang="en-US" i="1" dirty="0" smtClean="0"/>
                <a:t>Warehouse</a:t>
              </a:r>
              <a:endParaRPr lang="el-GR" i="1" dirty="0"/>
            </a:p>
          </p:txBody>
        </p:sp>
        <p:sp>
          <p:nvSpPr>
            <p:cNvPr id="87" name="Rectangle 86"/>
            <p:cNvSpPr/>
            <p:nvPr/>
          </p:nvSpPr>
          <p:spPr>
            <a:xfrm>
              <a:off x="3136642" y="1108817"/>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grpSp>
        <p:nvGrpSpPr>
          <p:cNvPr id="100" name="Group 99"/>
          <p:cNvGrpSpPr/>
          <p:nvPr/>
        </p:nvGrpSpPr>
        <p:grpSpPr>
          <a:xfrm>
            <a:off x="465089" y="3613309"/>
            <a:ext cx="2416628" cy="1837494"/>
            <a:chOff x="6419033" y="1110980"/>
            <a:chExt cx="2416628" cy="1837494"/>
          </a:xfrm>
        </p:grpSpPr>
        <p:pic>
          <p:nvPicPr>
            <p:cNvPr id="97" name="Picture 96"/>
            <p:cNvPicPr>
              <a:picLocks noChangeAspect="1"/>
            </p:cNvPicPr>
            <p:nvPr/>
          </p:nvPicPr>
          <p:blipFill>
            <a:blip r:embed="rId4"/>
            <a:stretch>
              <a:fillRect/>
            </a:stretch>
          </p:blipFill>
          <p:spPr>
            <a:xfrm>
              <a:off x="7548643" y="1876213"/>
              <a:ext cx="1096324" cy="938273"/>
            </a:xfrm>
            <a:prstGeom prst="rect">
              <a:avLst/>
            </a:prstGeom>
          </p:spPr>
        </p:pic>
        <p:pic>
          <p:nvPicPr>
            <p:cNvPr id="9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501" y="1914139"/>
              <a:ext cx="594588" cy="28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 descr="http://docs.openlinksw.com/images/misc/splas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806" y="2295139"/>
              <a:ext cx="868387" cy="64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1" descr="http://www.hydralok.net/fr/files/2013/05/industry-large-icon4-121x1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6197" y="1637384"/>
              <a:ext cx="808852" cy="80118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6419033" y="1127479"/>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99" name="TextBox 98"/>
            <p:cNvSpPr txBox="1"/>
            <p:nvPr/>
          </p:nvSpPr>
          <p:spPr>
            <a:xfrm>
              <a:off x="7053842" y="1110980"/>
              <a:ext cx="1081258" cy="369332"/>
            </a:xfrm>
            <a:prstGeom prst="rect">
              <a:avLst/>
            </a:prstGeom>
            <a:noFill/>
          </p:spPr>
          <p:txBody>
            <a:bodyPr wrap="none" rtlCol="0">
              <a:spAutoFit/>
            </a:bodyPr>
            <a:lstStyle/>
            <a:p>
              <a:r>
                <a:rPr lang="en-US" i="1" dirty="0" err="1" smtClean="0"/>
                <a:t>MatWare</a:t>
              </a:r>
              <a:endParaRPr lang="el-GR" i="1" dirty="0"/>
            </a:p>
          </p:txBody>
        </p:sp>
      </p:grpSp>
      <p:grpSp>
        <p:nvGrpSpPr>
          <p:cNvPr id="116" name="Group 115"/>
          <p:cNvGrpSpPr/>
          <p:nvPr/>
        </p:nvGrpSpPr>
        <p:grpSpPr>
          <a:xfrm>
            <a:off x="3307996" y="3594647"/>
            <a:ext cx="2416628" cy="1839657"/>
            <a:chOff x="3307996" y="3594647"/>
            <a:chExt cx="2416628" cy="1839657"/>
          </a:xfrm>
        </p:grpSpPr>
        <p:grpSp>
          <p:nvGrpSpPr>
            <p:cNvPr id="105" name="Group 104"/>
            <p:cNvGrpSpPr/>
            <p:nvPr/>
          </p:nvGrpSpPr>
          <p:grpSpPr>
            <a:xfrm>
              <a:off x="3307996" y="3594647"/>
              <a:ext cx="2416628" cy="1839657"/>
              <a:chOff x="597160" y="1230116"/>
              <a:chExt cx="2416628" cy="1839657"/>
            </a:xfrm>
          </p:grpSpPr>
          <p:sp>
            <p:nvSpPr>
              <p:cNvPr id="106" name="TextBox 105"/>
              <p:cNvSpPr txBox="1"/>
              <p:nvPr/>
            </p:nvSpPr>
            <p:spPr>
              <a:xfrm>
                <a:off x="1386128" y="1230116"/>
                <a:ext cx="929422" cy="369332"/>
              </a:xfrm>
              <a:prstGeom prst="rect">
                <a:avLst/>
              </a:prstGeom>
              <a:noFill/>
            </p:spPr>
            <p:txBody>
              <a:bodyPr wrap="none" rtlCol="0">
                <a:spAutoFit/>
              </a:bodyPr>
              <a:lstStyle/>
              <a:p>
                <a:r>
                  <a:rPr lang="en-US" i="1" dirty="0" err="1" smtClean="0"/>
                  <a:t>XSearch</a:t>
                </a:r>
                <a:endParaRPr lang="el-GR" i="1" dirty="0"/>
              </a:p>
            </p:txBody>
          </p:sp>
          <p:sp>
            <p:nvSpPr>
              <p:cNvPr id="107" name="Rectangle 106"/>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1" name="Picture 110"/>
            <p:cNvPicPr>
              <a:picLocks noChangeAspect="1"/>
            </p:cNvPicPr>
            <p:nvPr/>
          </p:nvPicPr>
          <p:blipFill>
            <a:blip r:embed="rId8"/>
            <a:stretch>
              <a:fillRect/>
            </a:stretch>
          </p:blipFill>
          <p:spPr>
            <a:xfrm>
              <a:off x="3902040" y="3970955"/>
              <a:ext cx="1412910" cy="1415919"/>
            </a:xfrm>
            <a:prstGeom prst="rect">
              <a:avLst/>
            </a:prstGeom>
          </p:spPr>
        </p:pic>
      </p:grpSp>
      <p:grpSp>
        <p:nvGrpSpPr>
          <p:cNvPr id="115" name="Group 114"/>
          <p:cNvGrpSpPr/>
          <p:nvPr/>
        </p:nvGrpSpPr>
        <p:grpSpPr>
          <a:xfrm>
            <a:off x="6419032" y="1089514"/>
            <a:ext cx="2416628" cy="1839657"/>
            <a:chOff x="405160" y="3585317"/>
            <a:chExt cx="2416628" cy="1839657"/>
          </a:xfrm>
        </p:grpSpPr>
        <p:grpSp>
          <p:nvGrpSpPr>
            <p:cNvPr id="101" name="Group 100"/>
            <p:cNvGrpSpPr/>
            <p:nvPr/>
          </p:nvGrpSpPr>
          <p:grpSpPr>
            <a:xfrm>
              <a:off x="405160" y="3585317"/>
              <a:ext cx="2416628" cy="1839657"/>
              <a:chOff x="597160" y="1230116"/>
              <a:chExt cx="2416628" cy="1839657"/>
            </a:xfrm>
          </p:grpSpPr>
          <p:sp>
            <p:nvSpPr>
              <p:cNvPr id="103" name="TextBox 102"/>
              <p:cNvSpPr txBox="1"/>
              <p:nvPr/>
            </p:nvSpPr>
            <p:spPr>
              <a:xfrm>
                <a:off x="1386128" y="1230116"/>
                <a:ext cx="838691" cy="369332"/>
              </a:xfrm>
              <a:prstGeom prst="rect">
                <a:avLst/>
              </a:prstGeom>
              <a:noFill/>
            </p:spPr>
            <p:txBody>
              <a:bodyPr wrap="none" rtlCol="0">
                <a:spAutoFit/>
              </a:bodyPr>
              <a:lstStyle/>
              <a:p>
                <a:r>
                  <a:rPr lang="en-US" i="1" dirty="0" err="1" smtClean="0"/>
                  <a:t>Ichthys</a:t>
                </a:r>
                <a:endParaRPr lang="el-GR" i="1" dirty="0"/>
              </a:p>
            </p:txBody>
          </p:sp>
          <p:sp>
            <p:nvSpPr>
              <p:cNvPr id="104" name="Rectangle 103"/>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2" name="Picture 111"/>
            <p:cNvPicPr>
              <a:picLocks noChangeAspect="1"/>
            </p:cNvPicPr>
            <p:nvPr/>
          </p:nvPicPr>
          <p:blipFill>
            <a:blip r:embed="rId9"/>
            <a:stretch>
              <a:fillRect/>
            </a:stretch>
          </p:blipFill>
          <p:spPr>
            <a:xfrm>
              <a:off x="786258" y="3904280"/>
              <a:ext cx="1709291" cy="1501108"/>
            </a:xfrm>
            <a:prstGeom prst="rect">
              <a:avLst/>
            </a:prstGeom>
          </p:spPr>
        </p:pic>
      </p:grpSp>
      <p:grpSp>
        <p:nvGrpSpPr>
          <p:cNvPr id="117" name="Group 116"/>
          <p:cNvGrpSpPr/>
          <p:nvPr/>
        </p:nvGrpSpPr>
        <p:grpSpPr>
          <a:xfrm>
            <a:off x="6419033" y="3594647"/>
            <a:ext cx="2416628" cy="1839657"/>
            <a:chOff x="6419033" y="3594647"/>
            <a:chExt cx="2416628" cy="1839657"/>
          </a:xfrm>
        </p:grpSpPr>
        <p:grpSp>
          <p:nvGrpSpPr>
            <p:cNvPr id="108" name="Group 107"/>
            <p:cNvGrpSpPr/>
            <p:nvPr/>
          </p:nvGrpSpPr>
          <p:grpSpPr>
            <a:xfrm>
              <a:off x="6419033" y="3594647"/>
              <a:ext cx="2416628" cy="1839657"/>
              <a:chOff x="597160" y="1230116"/>
              <a:chExt cx="2416628" cy="1839657"/>
            </a:xfrm>
          </p:grpSpPr>
          <p:sp>
            <p:nvSpPr>
              <p:cNvPr id="109" name="TextBox 108"/>
              <p:cNvSpPr txBox="1"/>
              <p:nvPr/>
            </p:nvSpPr>
            <p:spPr>
              <a:xfrm>
                <a:off x="1466278" y="1230116"/>
                <a:ext cx="678391" cy="369332"/>
              </a:xfrm>
              <a:prstGeom prst="rect">
                <a:avLst/>
              </a:prstGeom>
              <a:noFill/>
            </p:spPr>
            <p:txBody>
              <a:bodyPr wrap="none" rtlCol="0">
                <a:spAutoFit/>
              </a:bodyPr>
              <a:lstStyle/>
              <a:p>
                <a:r>
                  <a:rPr lang="en-US" i="1" dirty="0" err="1" smtClean="0"/>
                  <a:t>XLink</a:t>
                </a:r>
                <a:endParaRPr lang="el-GR" i="1" dirty="0"/>
              </a:p>
            </p:txBody>
          </p:sp>
          <p:sp>
            <p:nvSpPr>
              <p:cNvPr id="110" name="Rectangle 109"/>
              <p:cNvSpPr/>
              <p:nvPr/>
            </p:nvSpPr>
            <p:spPr>
              <a:xfrm>
                <a:off x="597160" y="1248778"/>
                <a:ext cx="2416628" cy="18209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grpSp>
        <p:pic>
          <p:nvPicPr>
            <p:cNvPr id="113" name="Εικόνα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4806" y="4243986"/>
              <a:ext cx="2148663" cy="1022671"/>
            </a:xfrm>
            <a:prstGeom prst="rect">
              <a:avLst/>
            </a:prstGeom>
            <a:ln>
              <a:noFill/>
            </a:ln>
          </p:spPr>
        </p:pic>
      </p:grpSp>
      <p:sp>
        <p:nvSpPr>
          <p:cNvPr id="114" name="Rectangle 113"/>
          <p:cNvSpPr/>
          <p:nvPr/>
        </p:nvSpPr>
        <p:spPr>
          <a:xfrm>
            <a:off x="3190875" y="1019175"/>
            <a:ext cx="2676525" cy="203835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a:p>
        </p:txBody>
      </p:sp>
      <p:sp>
        <p:nvSpPr>
          <p:cNvPr id="2" name="Slide Number Placeholder 1"/>
          <p:cNvSpPr>
            <a:spLocks noGrp="1"/>
          </p:cNvSpPr>
          <p:nvPr>
            <p:ph type="sldNum" sz="quarter" idx="12"/>
          </p:nvPr>
        </p:nvSpPr>
        <p:spPr/>
        <p:txBody>
          <a:bodyPr/>
          <a:lstStyle/>
          <a:p>
            <a:fld id="{4AA4D77F-BFCC-4678-8786-233394E64B40}" type="slidenum">
              <a:rPr lang="en-GB" noProof="0" smtClean="0"/>
              <a:pPr/>
              <a:t>9</a:t>
            </a:fld>
            <a:endParaRPr lang="en-GB" noProof="0"/>
          </a:p>
        </p:txBody>
      </p:sp>
    </p:spTree>
    <p:extLst>
      <p:ext uri="{BB962C8B-B14F-4D97-AF65-F5344CB8AC3E}">
        <p14:creationId xmlns:p14="http://schemas.microsoft.com/office/powerpoint/2010/main" val="4106888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iMarine_PPTTemplate2">
  <a:themeElements>
    <a:clrScheme name="Impostazioni personalizzate 10">
      <a:dk1>
        <a:srgbClr val="306D99"/>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68744"/>
      </a:hlink>
      <a:folHlink>
        <a:srgbClr val="CE4F3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3801</TotalTime>
  <Words>3569</Words>
  <Application>Microsoft Office PowerPoint</Application>
  <PresentationFormat>On-screen Show (4:3)</PresentationFormat>
  <Paragraphs>580</Paragraphs>
  <Slides>54</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MS PGothic</vt:lpstr>
      <vt:lpstr>MS PGothic</vt:lpstr>
      <vt:lpstr>Arial</vt:lpstr>
      <vt:lpstr>Arial Narrow</vt:lpstr>
      <vt:lpstr>Baskerville Old Face</vt:lpstr>
      <vt:lpstr>Calibri</vt:lpstr>
      <vt:lpstr>Consolas</vt:lpstr>
      <vt:lpstr>Lucida Console</vt:lpstr>
      <vt:lpstr>iMarine_PPTTemplate2</vt:lpstr>
      <vt:lpstr>PowerPoint Presentation</vt:lpstr>
      <vt:lpstr>Outline</vt:lpstr>
      <vt:lpstr>The iMarine Project</vt:lpstr>
      <vt:lpstr>The iMarine Project</vt:lpstr>
      <vt:lpstr>FORTH Involvement</vt:lpstr>
      <vt:lpstr>PowerPoint Presentation</vt:lpstr>
      <vt:lpstr>MarineTLO</vt:lpstr>
      <vt:lpstr>MarineTLO</vt:lpstr>
      <vt:lpstr>PowerPoint Presentation</vt:lpstr>
      <vt:lpstr>MarineTLO-based Warehouse</vt:lpstr>
      <vt:lpstr>PowerPoint Presentation</vt:lpstr>
      <vt:lpstr>MarineTLO-based Warehouse</vt:lpstr>
      <vt:lpstr>MarineTLO-based Warehouse</vt:lpstr>
      <vt:lpstr>PowerPoint Presentation</vt:lpstr>
      <vt:lpstr>Ichthys Android application</vt:lpstr>
      <vt:lpstr>PowerPoint Presentation</vt:lpstr>
      <vt:lpstr>MatWare</vt:lpstr>
      <vt:lpstr>MatWare</vt:lpstr>
      <vt:lpstr>MatWare</vt:lpstr>
      <vt:lpstr>MatWare - Connectivty</vt:lpstr>
      <vt:lpstr>MatWare - Connectivity</vt:lpstr>
      <vt:lpstr>MatWare - On comparing URIs</vt:lpstr>
      <vt:lpstr>MatWare – Connectivity metrics</vt:lpstr>
      <vt:lpstr>MatWare – Connectivity metrics</vt:lpstr>
      <vt:lpstr>MatWare – Connectivity metrics</vt:lpstr>
      <vt:lpstr>PowerPoint Presentation</vt:lpstr>
      <vt:lpstr>Connectivity Metrics:   As produced by MatWare</vt:lpstr>
      <vt:lpstr>Connectivity Metrics: Exchanging</vt:lpstr>
      <vt:lpstr>Connectivity Metrics: Exchanging (cont).</vt:lpstr>
      <vt:lpstr>PowerPoint Presentation</vt:lpstr>
      <vt:lpstr>XSearch</vt:lpstr>
      <vt:lpstr>XSearch</vt:lpstr>
      <vt:lpstr>XSearch</vt:lpstr>
      <vt:lpstr>XSearch - Products</vt:lpstr>
      <vt:lpstr>Xsearch - Products</vt:lpstr>
      <vt:lpstr>XSearch - Products</vt:lpstr>
      <vt:lpstr>XSearch - Products</vt:lpstr>
      <vt:lpstr>PowerPoint Presentation</vt:lpstr>
      <vt:lpstr>XLink -LOD-based Named Entity Extraction</vt:lpstr>
      <vt:lpstr>XLink-Motivation</vt:lpstr>
      <vt:lpstr>XLink Architecture</vt:lpstr>
      <vt:lpstr>XLink -Configuration Model</vt:lpstr>
      <vt:lpstr>XLink - Instantiation Example </vt:lpstr>
      <vt:lpstr>XLink - Configurability</vt:lpstr>
      <vt:lpstr>XLink - Configurability</vt:lpstr>
      <vt:lpstr>XLink - Portability</vt:lpstr>
      <vt:lpstr>XLink – Handling Disambiguation</vt:lpstr>
      <vt:lpstr>PowerPoint Presentation</vt:lpstr>
      <vt:lpstr>Links and References</vt:lpstr>
      <vt:lpstr>Publications</vt:lpstr>
      <vt:lpstr>Publications</vt:lpstr>
      <vt:lpstr>Publications</vt:lpstr>
      <vt:lpstr>People worked in iMarine</vt:lpstr>
      <vt:lpstr>Thank you !</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iMarine Slides Template</dc:title>
  <dc:creator>TRUST-IT</dc:creator>
  <cp:lastModifiedBy>Giannis Marketakis</cp:lastModifiedBy>
  <cp:revision>233</cp:revision>
  <cp:lastPrinted>2014-11-19T12:16:21Z</cp:lastPrinted>
  <dcterms:created xsi:type="dcterms:W3CDTF">2011-10-28T11:53:27Z</dcterms:created>
  <dcterms:modified xsi:type="dcterms:W3CDTF">2016-07-15T07:45:48Z</dcterms:modified>
</cp:coreProperties>
</file>